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0316D-BC8B-4794-A45D-7751B76D6157}" type="datetimeFigureOut">
              <a:rPr lang="en-US"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6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33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99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51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47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46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41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31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6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44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1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7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2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3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31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07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2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F10-1818-40D3-8D46-75FF80D509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77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03B6-5A84-4823-96B5-957D34B6EC00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25FF-1E1D-45A7-B3C3-1342B683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1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03B6-5A84-4823-96B5-957D34B6EC00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25FF-1E1D-45A7-B3C3-1342B683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8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03B6-5A84-4823-96B5-957D34B6EC00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25FF-1E1D-45A7-B3C3-1342B683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2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03B6-5A84-4823-96B5-957D34B6EC00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25FF-1E1D-45A7-B3C3-1342B68384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0012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03B6-5A84-4823-96B5-957D34B6EC00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25FF-1E1D-45A7-B3C3-1342B683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65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03B6-5A84-4823-96B5-957D34B6EC00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25FF-1E1D-45A7-B3C3-1342B683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33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03B6-5A84-4823-96B5-957D34B6EC00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25FF-1E1D-45A7-B3C3-1342B683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9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03B6-5A84-4823-96B5-957D34B6EC00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25FF-1E1D-45A7-B3C3-1342B683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2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03B6-5A84-4823-96B5-957D34B6EC00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25FF-1E1D-45A7-B3C3-1342B683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5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03B6-5A84-4823-96B5-957D34B6EC00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25FF-1E1D-45A7-B3C3-1342B683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8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03B6-5A84-4823-96B5-957D34B6EC00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25FF-1E1D-45A7-B3C3-1342B683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9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03B6-5A84-4823-96B5-957D34B6EC00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25FF-1E1D-45A7-B3C3-1342B683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9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03B6-5A84-4823-96B5-957D34B6EC00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25FF-1E1D-45A7-B3C3-1342B683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5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03B6-5A84-4823-96B5-957D34B6EC00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25FF-1E1D-45A7-B3C3-1342B683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0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03B6-5A84-4823-96B5-957D34B6EC00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25FF-1E1D-45A7-B3C3-1342B683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8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03B6-5A84-4823-96B5-957D34B6EC00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25FF-1E1D-45A7-B3C3-1342B683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8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03B6-5A84-4823-96B5-957D34B6EC00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25FF-1E1D-45A7-B3C3-1342B683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1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C9103B6-5A84-4823-96B5-957D34B6EC00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3C725FF-1E1D-45A7-B3C3-1342B683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27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95693" y="284280"/>
            <a:ext cx="1219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atin typeface="Californian FB" panose="0207040306080B030204" pitchFamily="18" charset="0"/>
              </a:rPr>
              <a:t>BEST OF Middle Grade 2015</a:t>
            </a:r>
            <a:endParaRPr lang="en-US" sz="138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9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5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09808" y="540221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8-12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6709" y="322602"/>
            <a:ext cx="45047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latin typeface="Californian FB" panose="0207040306080B030204" pitchFamily="18" charset="0"/>
              </a:rPr>
              <a:t>Full Cicada Moon</a:t>
            </a:r>
            <a:endParaRPr lang="en-US" sz="4400" dirty="0">
              <a:latin typeface="Californian FB" panose="0207040306080B030204" pitchFamily="18" charset="0"/>
            </a:endParaRPr>
          </a:p>
          <a:p>
            <a:r>
              <a:rPr lang="en-US" sz="4400" b="1" dirty="0">
                <a:latin typeface="Californian FB" panose="0207040306080B030204" pitchFamily="18" charset="0"/>
              </a:rPr>
              <a:t>Marilyn Hilton</a:t>
            </a:r>
          </a:p>
        </p:txBody>
      </p:sp>
      <p:pic>
        <p:nvPicPr>
          <p:cNvPr id="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09807" y="4630121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09806" y="629723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8-12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5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1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009807" y="385803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4-7</a:t>
            </a:r>
          </a:p>
        </p:txBody>
      </p:sp>
      <p:pic>
        <p:nvPicPr>
          <p:cNvPr id="7170" name="Picture 2" descr="http://ecx.images-amazon.com/images/I/71hSm8HEhM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2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39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5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09808" y="540221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8-12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6709" y="322602"/>
            <a:ext cx="66078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latin typeface="Californian FB" panose="0207040306080B030204" pitchFamily="18" charset="0"/>
              </a:rPr>
              <a:t>Sunny Side Up</a:t>
            </a:r>
            <a:endParaRPr lang="en-US" sz="4400" dirty="0">
              <a:latin typeface="Californian FB" panose="0207040306080B030204" pitchFamily="18" charset="0"/>
            </a:endParaRPr>
          </a:p>
          <a:p>
            <a:r>
              <a:rPr lang="en-US" sz="4400" b="1" dirty="0">
                <a:latin typeface="Californian FB" panose="0207040306080B030204" pitchFamily="18" charset="0"/>
              </a:rPr>
              <a:t>Jennifer &amp; Matthew Holm</a:t>
            </a:r>
          </a:p>
        </p:txBody>
      </p:sp>
      <p:pic>
        <p:nvPicPr>
          <p:cNvPr id="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09807" y="463012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09806" y="6297234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9-11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5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1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009807" y="385803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3-7</a:t>
            </a:r>
          </a:p>
        </p:txBody>
      </p:sp>
      <p:pic>
        <p:nvPicPr>
          <p:cNvPr id="8194" name="Picture 2" descr="http://i.gr-assets.com/images/S/photo.goodreads.com/books/1423543976i/24612600._UY463_SS463_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4" r="15642"/>
          <a:stretch/>
        </p:blipFill>
        <p:spPr bwMode="auto">
          <a:xfrm>
            <a:off x="-2165" y="0"/>
            <a:ext cx="4669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786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25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009808" y="5402210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9-12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28404" y="197758"/>
            <a:ext cx="51571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Californian FB" panose="0207040306080B030204" pitchFamily="18" charset="0"/>
              </a:rPr>
              <a:t>Roller Girl</a:t>
            </a:r>
          </a:p>
          <a:p>
            <a:r>
              <a:rPr lang="en-US" sz="5400" dirty="0">
                <a:latin typeface="Californian FB" panose="0207040306080B030204" pitchFamily="18" charset="0"/>
              </a:rPr>
              <a:t>Victoria Jamieson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4788940" y="5918801"/>
            <a:ext cx="1867161" cy="747765"/>
          </a:xfrm>
          <a:prstGeom prst="rect">
            <a:avLst/>
          </a:prstGeom>
        </p:spPr>
      </p:pic>
      <p:pic>
        <p:nvPicPr>
          <p:cNvPr id="30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1009807" y="4630121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009807" y="3858032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09806" y="629723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9-13</a:t>
            </a:r>
          </a:p>
        </p:txBody>
      </p:sp>
      <p:pic>
        <p:nvPicPr>
          <p:cNvPr id="37" name="Picture 2" descr="http://prodimage.images-bn.com/pimages/9780803740167_p0_v3_s1200x63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63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87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789332" y="282818"/>
            <a:ext cx="638187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alifornian FB" panose="0207040306080B030204" pitchFamily="18" charset="0"/>
              </a:rPr>
              <a:t>The Boy Who Harnessed the Wind</a:t>
            </a:r>
          </a:p>
          <a:p>
            <a:r>
              <a:rPr lang="en-US" sz="4400" dirty="0">
                <a:latin typeface="Californian FB" panose="0207040306080B030204" pitchFamily="18" charset="0"/>
              </a:rPr>
              <a:t>William </a:t>
            </a:r>
            <a:r>
              <a:rPr lang="en-US" sz="4400" dirty="0" err="1">
                <a:latin typeface="Californian FB" panose="0207040306080B030204" pitchFamily="18" charset="0"/>
              </a:rPr>
              <a:t>Kamkwamba</a:t>
            </a:r>
            <a:endParaRPr lang="en-US" sz="4400" dirty="0">
              <a:latin typeface="Californian FB" panose="0207040306080B030204" pitchFamily="18" charset="0"/>
            </a:endParaRPr>
          </a:p>
        </p:txBody>
      </p:sp>
      <p:pic>
        <p:nvPicPr>
          <p:cNvPr id="9218" name="Picture 2" descr="http://ecx.images-amazon.com/images/I/61RV9TgnUsL._SY344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2396" cy="69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8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21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009807" y="463012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9806" y="6297234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11-16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39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4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1009807" y="385803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?????</a:t>
            </a:r>
          </a:p>
        </p:txBody>
      </p:sp>
    </p:spTree>
    <p:extLst>
      <p:ext uri="{BB962C8B-B14F-4D97-AF65-F5344CB8AC3E}">
        <p14:creationId xmlns:p14="http://schemas.microsoft.com/office/powerpoint/2010/main" val="1285962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789332" y="282818"/>
            <a:ext cx="405912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err="1">
                <a:latin typeface="Californian FB" panose="0207040306080B030204" pitchFamily="18" charset="0"/>
              </a:rPr>
              <a:t>Stormstruck</a:t>
            </a:r>
            <a:r>
              <a:rPr lang="en-US" sz="5400" b="1" i="1" dirty="0">
                <a:latin typeface="Californian FB" panose="0207040306080B030204" pitchFamily="18" charset="0"/>
              </a:rPr>
              <a:t>!</a:t>
            </a:r>
          </a:p>
          <a:p>
            <a:r>
              <a:rPr lang="en-US" sz="4400" dirty="0">
                <a:latin typeface="Californian FB" panose="0207040306080B030204" pitchFamily="18" charset="0"/>
              </a:rPr>
              <a:t>John Macfarlane</a:t>
            </a:r>
          </a:p>
        </p:txBody>
      </p:sp>
      <p:pic>
        <p:nvPicPr>
          <p:cNvPr id="11266" name="Picture 2" descr="http://ecx.images-amazon.com/images/I/51OAXsOT1DL._SX329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49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7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2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009807" y="4630121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3-5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9806" y="629723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8-12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29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3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009807" y="385803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4-7</a:t>
            </a:r>
          </a:p>
        </p:txBody>
      </p:sp>
    </p:spTree>
    <p:extLst>
      <p:ext uri="{BB962C8B-B14F-4D97-AF65-F5344CB8AC3E}">
        <p14:creationId xmlns:p14="http://schemas.microsoft.com/office/powerpoint/2010/main" val="159177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143498" y="325348"/>
            <a:ext cx="71753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atin typeface="Californian FB" panose="0207040306080B030204" pitchFamily="18" charset="0"/>
              </a:rPr>
              <a:t>In the Footsteps of Crazy Horse</a:t>
            </a:r>
          </a:p>
          <a:p>
            <a:r>
              <a:rPr lang="en-US" sz="4400" dirty="0">
                <a:latin typeface="Californian FB" panose="0207040306080B030204" pitchFamily="18" charset="0"/>
              </a:rPr>
              <a:t>Joseph Marshall III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7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09808" y="540221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10-14</a:t>
            </a:r>
          </a:p>
        </p:txBody>
      </p:sp>
      <p:pic>
        <p:nvPicPr>
          <p:cNvPr id="2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009807" y="4630121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9806" y="6297234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9-12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29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3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009807" y="385803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4-6</a:t>
            </a:r>
          </a:p>
        </p:txBody>
      </p:sp>
      <p:pic>
        <p:nvPicPr>
          <p:cNvPr id="12290" name="Picture 2" descr="http://www.cbcbooks.org/wp-content/uploads/2015/10/In-the-footstep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4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87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962745" y="367879"/>
            <a:ext cx="46410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atin typeface="Californian FB" panose="0207040306080B030204" pitchFamily="18" charset="0"/>
              </a:rPr>
              <a:t>School for Sidekicks</a:t>
            </a:r>
          </a:p>
          <a:p>
            <a:r>
              <a:rPr lang="en-US" sz="4400" dirty="0">
                <a:latin typeface="Californian FB" panose="0207040306080B030204" pitchFamily="18" charset="0"/>
              </a:rPr>
              <a:t>Kelly </a:t>
            </a:r>
            <a:r>
              <a:rPr lang="en-US" sz="4400" dirty="0" err="1">
                <a:latin typeface="Californian FB" panose="0207040306080B030204" pitchFamily="18" charset="0"/>
              </a:rPr>
              <a:t>Mccullough</a:t>
            </a:r>
            <a:endParaRPr lang="en-US" sz="4400" dirty="0">
              <a:latin typeface="Californian FB" panose="0207040306080B03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7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09808" y="540221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10-14</a:t>
            </a:r>
          </a:p>
        </p:txBody>
      </p:sp>
      <p:pic>
        <p:nvPicPr>
          <p:cNvPr id="2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009807" y="463012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9806" y="6297234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11-13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29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3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009807" y="385803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4-7</a:t>
            </a:r>
          </a:p>
        </p:txBody>
      </p:sp>
      <p:pic>
        <p:nvPicPr>
          <p:cNvPr id="13314" name="Picture 2" descr="http://ecx.images-amazon.com/images/I/61i5cWF2-aL._SX332_BO1,204,203,200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03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188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962745" y="367879"/>
            <a:ext cx="52581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atin typeface="Californian FB" panose="0207040306080B030204" pitchFamily="18" charset="0"/>
              </a:rPr>
              <a:t>The Octopus Scientists</a:t>
            </a:r>
          </a:p>
          <a:p>
            <a:r>
              <a:rPr lang="en-US" sz="4400" dirty="0" err="1">
                <a:latin typeface="Californian FB" panose="0207040306080B030204" pitchFamily="18" charset="0"/>
              </a:rPr>
              <a:t>Sy</a:t>
            </a:r>
            <a:r>
              <a:rPr lang="en-US" sz="4400" dirty="0">
                <a:latin typeface="Californian FB" panose="0207040306080B030204" pitchFamily="18" charset="0"/>
              </a:rPr>
              <a:t> Montgomery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7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09808" y="540221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?????</a:t>
            </a:r>
          </a:p>
        </p:txBody>
      </p:sp>
      <p:pic>
        <p:nvPicPr>
          <p:cNvPr id="2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009807" y="4630121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6-9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9806" y="629723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10-16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29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3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009807" y="385803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?????</a:t>
            </a:r>
          </a:p>
        </p:txBody>
      </p:sp>
      <p:pic>
        <p:nvPicPr>
          <p:cNvPr id="14340" name="Picture 4" descr="http://2.bp.blogspot.com/-B_BQim_b4nU/VYIstMdFsFI/AAAAAAAAA-w/vooIDQzhd-8/s1600/octopusscientist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8364"/>
          <a:stretch/>
        </p:blipFill>
        <p:spPr bwMode="auto">
          <a:xfrm>
            <a:off x="0" y="1269740"/>
            <a:ext cx="4114800" cy="34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734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962745" y="367879"/>
            <a:ext cx="33682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atin typeface="Californian FB" panose="0207040306080B030204" pitchFamily="18" charset="0"/>
              </a:rPr>
              <a:t>The First Case</a:t>
            </a:r>
          </a:p>
          <a:p>
            <a:r>
              <a:rPr lang="en-US" sz="4400" dirty="0">
                <a:latin typeface="Californian FB" panose="0207040306080B030204" pitchFamily="18" charset="0"/>
              </a:rPr>
              <a:t>Ulf Nilsson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7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09808" y="540221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7+</a:t>
            </a:r>
          </a:p>
        </p:txBody>
      </p:sp>
      <p:pic>
        <p:nvPicPr>
          <p:cNvPr id="2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009807" y="463012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1-4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9806" y="629723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4-10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29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3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009807" y="385803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2-4</a:t>
            </a:r>
          </a:p>
        </p:txBody>
      </p:sp>
      <p:pic>
        <p:nvPicPr>
          <p:cNvPr id="15362" name="Picture 2" descr="http://booklife.com/image-factory/http/localhost/amazongetcover/9781927271490.jpg/w20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242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05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676076" y="357488"/>
            <a:ext cx="72154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Californian FB" panose="0207040306080B030204" pitchFamily="18" charset="0"/>
              </a:rPr>
              <a:t>The Seventh Most Important Thing</a:t>
            </a:r>
          </a:p>
          <a:p>
            <a:r>
              <a:rPr lang="en-US" sz="4400" dirty="0">
                <a:latin typeface="Californian FB" panose="0207040306080B030204" pitchFamily="18" charset="0"/>
              </a:rPr>
              <a:t>Shelley Pearsall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7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2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009807" y="463012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9806" y="6297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10-14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29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3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009807" y="38580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5-8</a:t>
            </a:r>
          </a:p>
        </p:txBody>
      </p:sp>
      <p:pic>
        <p:nvPicPr>
          <p:cNvPr id="16386" name="Picture 2" descr="http://cdn.shopify.com/s/files/1/0590/4729/products/The_Seventh_Most_Important_Thing.jpg?v=14487397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97"/>
            <a:ext cx="4676076" cy="687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2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7536"/>
            <a:ext cx="1219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Californian FB" panose="0207040306080B030204" pitchFamily="18" charset="0"/>
              </a:rPr>
              <a:t>Erin Downey Howerton</a:t>
            </a:r>
          </a:p>
          <a:p>
            <a:pPr algn="ctr"/>
            <a:r>
              <a:rPr lang="en-US" sz="4000" b="1" dirty="0">
                <a:latin typeface="Californian FB" panose="0207040306080B030204" pitchFamily="18" charset="0"/>
              </a:rPr>
              <a:t>WPL, YALSA, Booklist</a:t>
            </a:r>
          </a:p>
          <a:p>
            <a:pPr algn="ctr"/>
            <a:endParaRPr lang="en-US" sz="4000" b="1" dirty="0">
              <a:latin typeface="Californian FB" panose="0207040306080B030204" pitchFamily="18" charset="0"/>
            </a:endParaRPr>
          </a:p>
          <a:p>
            <a:pPr algn="ctr"/>
            <a:r>
              <a:rPr lang="en-US" sz="4000" b="1" dirty="0">
                <a:latin typeface="Californian FB" panose="0207040306080B030204" pitchFamily="18" charset="0"/>
              </a:rPr>
              <a:t>@</a:t>
            </a:r>
            <a:r>
              <a:rPr lang="en-US" sz="4000" b="1" dirty="0" err="1">
                <a:latin typeface="Californian FB" panose="0207040306080B030204" pitchFamily="18" charset="0"/>
              </a:rPr>
              <a:t>hybridlib</a:t>
            </a:r>
            <a:endParaRPr lang="en-US" sz="4000" b="1" dirty="0">
              <a:latin typeface="Californian FB" panose="0207040306080B030204" pitchFamily="18" charset="0"/>
            </a:endParaRPr>
          </a:p>
          <a:p>
            <a:pPr algn="ctr"/>
            <a:r>
              <a:rPr lang="en-US" sz="4000" b="1" dirty="0">
                <a:latin typeface="Californian FB" panose="0207040306080B030204" pitchFamily="18" charset="0"/>
              </a:rPr>
              <a:t>Slides available at hybridlib.net</a:t>
            </a:r>
          </a:p>
          <a:p>
            <a:pPr algn="ctr"/>
            <a:r>
              <a:rPr lang="en-US" sz="4000" dirty="0"/>
              <a:t>goodreads.com/</a:t>
            </a:r>
            <a:r>
              <a:rPr lang="en-US" sz="4000" dirty="0" err="1"/>
              <a:t>erindowney</a:t>
            </a:r>
            <a:endParaRPr lang="en-US" sz="40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94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676076" y="357488"/>
            <a:ext cx="428194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Californian FB" panose="0207040306080B030204" pitchFamily="18" charset="0"/>
              </a:rPr>
              <a:t>Echo</a:t>
            </a:r>
          </a:p>
          <a:p>
            <a:r>
              <a:rPr lang="en-US" sz="4400" dirty="0">
                <a:latin typeface="Californian FB" panose="0207040306080B030204" pitchFamily="18" charset="0"/>
              </a:rPr>
              <a:t>Pam Muñoz Ryan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7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09808" y="540221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10-14</a:t>
            </a:r>
          </a:p>
        </p:txBody>
      </p:sp>
      <p:pic>
        <p:nvPicPr>
          <p:cNvPr id="2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009807" y="463012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5-8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9806" y="6297234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9-14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29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3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009807" y="38580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5-8</a:t>
            </a:r>
          </a:p>
        </p:txBody>
      </p:sp>
      <p:pic>
        <p:nvPicPr>
          <p:cNvPr id="17410" name="Picture 2" descr="http://ecx.images-amazon.com/images/I/51Onv891e1L._SX336_BO1,204,203,200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376"/>
            <a:ext cx="4658421" cy="68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910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676076" y="357488"/>
            <a:ext cx="608051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Californian FB" panose="0207040306080B030204" pitchFamily="18" charset="0"/>
              </a:rPr>
              <a:t>The Blackthorn Key</a:t>
            </a:r>
          </a:p>
          <a:p>
            <a:r>
              <a:rPr lang="en-US" sz="4400" dirty="0">
                <a:latin typeface="Californian FB" panose="0207040306080B030204" pitchFamily="18" charset="0"/>
              </a:rPr>
              <a:t>Kevin Sands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7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09808" y="540221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10-14</a:t>
            </a:r>
          </a:p>
        </p:txBody>
      </p:sp>
      <p:pic>
        <p:nvPicPr>
          <p:cNvPr id="2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009807" y="463012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9806" y="6297234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8-12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29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3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009807" y="385803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4-7</a:t>
            </a:r>
          </a:p>
        </p:txBody>
      </p:sp>
      <p:pic>
        <p:nvPicPr>
          <p:cNvPr id="18434" name="Picture 2" descr="http://blogs.publishersweekly.com/blogs/shelftalker/wp-content/uploads/2015/09/blackthornkey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"/>
          <a:stretch/>
        </p:blipFill>
        <p:spPr bwMode="auto">
          <a:xfrm>
            <a:off x="0" y="0"/>
            <a:ext cx="4613432" cy="69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639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720606" y="290489"/>
            <a:ext cx="47772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Californian FB" panose="0207040306080B030204" pitchFamily="18" charset="0"/>
              </a:rPr>
              <a:t>Funny Bones:</a:t>
            </a:r>
          </a:p>
          <a:p>
            <a:r>
              <a:rPr lang="en-US" sz="3200" b="1" i="1" dirty="0">
                <a:latin typeface="Californian FB" panose="0207040306080B030204" pitchFamily="18" charset="0"/>
              </a:rPr>
              <a:t>Posada and His </a:t>
            </a:r>
          </a:p>
          <a:p>
            <a:r>
              <a:rPr lang="en-US" sz="3200" b="1" i="1" dirty="0">
                <a:latin typeface="Californian FB" panose="0207040306080B030204" pitchFamily="18" charset="0"/>
              </a:rPr>
              <a:t>Day of the Dead Calaveras</a:t>
            </a:r>
          </a:p>
          <a:p>
            <a:r>
              <a:rPr lang="en-US" sz="4400" dirty="0">
                <a:latin typeface="Californian FB" panose="0207040306080B030204" pitchFamily="18" charset="0"/>
              </a:rPr>
              <a:t>Duncan </a:t>
            </a:r>
            <a:r>
              <a:rPr lang="en-US" sz="4400" dirty="0" err="1">
                <a:latin typeface="Californian FB" panose="0207040306080B030204" pitchFamily="18" charset="0"/>
              </a:rPr>
              <a:t>Tonatiuh</a:t>
            </a:r>
            <a:endParaRPr lang="en-US" sz="4400" dirty="0">
              <a:latin typeface="Californian FB" panose="0207040306080B03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7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09808" y="540221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6-10</a:t>
            </a:r>
          </a:p>
        </p:txBody>
      </p:sp>
      <p:pic>
        <p:nvPicPr>
          <p:cNvPr id="2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009807" y="4630121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3-6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9806" y="6297234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7-13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29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3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009807" y="3858032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3-5</a:t>
            </a:r>
          </a:p>
        </p:txBody>
      </p:sp>
      <p:pic>
        <p:nvPicPr>
          <p:cNvPr id="19460" name="Picture 4" descr="https://contentcafe2.btol.com/ContentCafe/Jacket.aspx?&amp;userID=NYPL49807&amp;password=CC68707&amp;Value=9781419716478&amp;content=M&amp;Return=1&amp;Type=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6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84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933796" y="259707"/>
            <a:ext cx="708880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err="1">
                <a:latin typeface="Californian FB" panose="0207040306080B030204" pitchFamily="18" charset="0"/>
              </a:rPr>
              <a:t>HiLo</a:t>
            </a:r>
            <a:r>
              <a:rPr lang="en-US" sz="5400" b="1" i="1" dirty="0">
                <a:latin typeface="Californian FB" panose="0207040306080B030204" pitchFamily="18" charset="0"/>
              </a:rPr>
              <a:t>: </a:t>
            </a:r>
          </a:p>
          <a:p>
            <a:r>
              <a:rPr lang="en-US" sz="4000" b="1" i="1" dirty="0">
                <a:latin typeface="Californian FB" panose="0207040306080B030204" pitchFamily="18" charset="0"/>
              </a:rPr>
              <a:t>The Boy Who Crashed to Earth</a:t>
            </a:r>
            <a:endParaRPr lang="en-US" sz="2000" b="1" i="1" dirty="0">
              <a:latin typeface="Californian FB" panose="0207040306080B030204" pitchFamily="18" charset="0"/>
            </a:endParaRPr>
          </a:p>
          <a:p>
            <a:r>
              <a:rPr lang="en-US" sz="4400" dirty="0">
                <a:latin typeface="Californian FB" panose="0207040306080B030204" pitchFamily="18" charset="0"/>
              </a:rPr>
              <a:t>Judd Winick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7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09808" y="540221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8-12</a:t>
            </a:r>
          </a:p>
        </p:txBody>
      </p:sp>
      <p:pic>
        <p:nvPicPr>
          <p:cNvPr id="2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009807" y="4630121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2-5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9806" y="62972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7-12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29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3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009807" y="3858032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2-5 </a:t>
            </a:r>
          </a:p>
        </p:txBody>
      </p:sp>
      <p:pic>
        <p:nvPicPr>
          <p:cNvPr id="20482" name="Picture 2" descr="http://ecx.images-amazon.com/images/I/51249asVmFL._SX337_BO1,204,203,200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9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484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577840" y="467525"/>
            <a:ext cx="67201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latin typeface="Californian FB" panose="0207040306080B030204" pitchFamily="18" charset="0"/>
              </a:rPr>
              <a:t>Last Stop on Market Street</a:t>
            </a:r>
            <a:endParaRPr lang="en-US" sz="1600" b="1" i="1" dirty="0">
              <a:latin typeface="Californian FB" panose="0207040306080B030204" pitchFamily="18" charset="0"/>
            </a:endParaRPr>
          </a:p>
          <a:p>
            <a:r>
              <a:rPr lang="en-US" sz="4400" dirty="0">
                <a:latin typeface="Californian FB" panose="0207040306080B030204" pitchFamily="18" charset="0"/>
              </a:rPr>
              <a:t>Matt de la Peña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7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09808" y="540221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3-5</a:t>
            </a:r>
          </a:p>
        </p:txBody>
      </p:sp>
      <p:pic>
        <p:nvPicPr>
          <p:cNvPr id="2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009807" y="4630121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K-Gr.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9806" y="6297234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3-6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29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3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009807" y="385803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Pre-k-Gr. 2</a:t>
            </a:r>
          </a:p>
        </p:txBody>
      </p:sp>
      <p:pic>
        <p:nvPicPr>
          <p:cNvPr id="21506" name="Picture 2" descr="http://images.randomhouse.com/cover/97803992577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7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9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7130539" y="477916"/>
            <a:ext cx="445666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latin typeface="Californian FB" panose="0207040306080B030204" pitchFamily="18" charset="0"/>
              </a:rPr>
              <a:t>Trombone Shorty</a:t>
            </a:r>
            <a:endParaRPr lang="en-US" sz="1600" b="1" i="1" dirty="0">
              <a:latin typeface="Californian FB" panose="0207040306080B030204" pitchFamily="18" charset="0"/>
            </a:endParaRPr>
          </a:p>
          <a:p>
            <a:r>
              <a:rPr lang="en-US" sz="4400" dirty="0">
                <a:latin typeface="Californian FB" panose="0207040306080B030204" pitchFamily="18" charset="0"/>
              </a:rPr>
              <a:t>Troy Andrews</a:t>
            </a:r>
          </a:p>
          <a:p>
            <a:r>
              <a:rPr lang="en-US" sz="4400" dirty="0">
                <a:latin typeface="Californian FB" panose="0207040306080B030204" pitchFamily="18" charset="0"/>
              </a:rPr>
              <a:t>Ill. Bryan Collier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7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09808" y="540221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4-8</a:t>
            </a:r>
          </a:p>
        </p:txBody>
      </p:sp>
      <p:pic>
        <p:nvPicPr>
          <p:cNvPr id="2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009807" y="463012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1-4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9806" y="629723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4-8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29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3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009807" y="385803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?????</a:t>
            </a:r>
          </a:p>
        </p:txBody>
      </p:sp>
      <p:pic>
        <p:nvPicPr>
          <p:cNvPr id="22530" name="Picture 2" descr="http://ecx.images-amazon.com/images/I/817mTaMBhg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849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22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093946" y="529146"/>
            <a:ext cx="662232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alifornian FB" panose="0207040306080B030204" pitchFamily="18" charset="0"/>
              </a:rPr>
              <a:t>The Wonderful Fluffy Little Squishy</a:t>
            </a:r>
            <a:endParaRPr lang="en-US" sz="1100" b="1" i="1" dirty="0">
              <a:latin typeface="Californian FB" panose="0207040306080B030204" pitchFamily="18" charset="0"/>
            </a:endParaRPr>
          </a:p>
          <a:p>
            <a:r>
              <a:rPr lang="en-US" sz="4400" dirty="0">
                <a:latin typeface="Californian FB" panose="0207040306080B030204" pitchFamily="18" charset="0"/>
              </a:rPr>
              <a:t>Beatrice </a:t>
            </a:r>
            <a:r>
              <a:rPr lang="en-US" sz="4400" dirty="0" err="1">
                <a:latin typeface="Californian FB" panose="0207040306080B030204" pitchFamily="18" charset="0"/>
              </a:rPr>
              <a:t>Alemagna</a:t>
            </a:r>
            <a:endParaRPr lang="en-US" sz="4400" dirty="0">
              <a:latin typeface="Californian FB" panose="0207040306080B03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7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2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911221" y="4515482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fornian FB" panose="0207040306080B030204" pitchFamily="18" charset="0"/>
              </a:rPr>
              <a:t>PreK</a:t>
            </a:r>
            <a:r>
              <a:rPr lang="en-US" dirty="0">
                <a:latin typeface="Californian FB" panose="0207040306080B030204" pitchFamily="18" charset="0"/>
              </a:rPr>
              <a:t>-Gr.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9806" y="629723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4-8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29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3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009807" y="385803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K-Gr. 2</a:t>
            </a:r>
          </a:p>
        </p:txBody>
      </p:sp>
      <p:pic>
        <p:nvPicPr>
          <p:cNvPr id="23554" name="Picture 2" descr="http://ecx.images-amazon.com/images/I/61AwsmLZSeL._SY344_BO1,204,203,200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939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la.org/aboutala/sites/ala.org.aboutala/files/content/governance/annualreport/annualreport/11_images/batchelder11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71" y="5304680"/>
            <a:ext cx="1954755" cy="108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83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06383" y="529146"/>
            <a:ext cx="560441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latin typeface="Californian FB" panose="0207040306080B030204" pitchFamily="18" charset="0"/>
              </a:rPr>
              <a:t>The Smoking Mirror</a:t>
            </a:r>
            <a:endParaRPr lang="en-US" b="1" i="1" dirty="0">
              <a:latin typeface="Californian FB" panose="0207040306080B030204" pitchFamily="18" charset="0"/>
            </a:endParaRPr>
          </a:p>
          <a:p>
            <a:r>
              <a:rPr lang="en-US" sz="4400" dirty="0">
                <a:latin typeface="Californian FB" panose="0207040306080B030204" pitchFamily="18" charset="0"/>
              </a:rPr>
              <a:t>David Bowles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7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2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29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3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s://ifwgpublishingintl.files.wordpress.com/2015/01/sm-front-cov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6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83" y="4519080"/>
            <a:ext cx="2036521" cy="2027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761" y="494812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50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06383" y="529146"/>
            <a:ext cx="68499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Californian FB" panose="0207040306080B030204" pitchFamily="18" charset="0"/>
              </a:rPr>
              <a:t>The Boys Who Challenged Hitler:</a:t>
            </a:r>
            <a:endParaRPr lang="en-US" sz="1200" b="1" i="1" dirty="0">
              <a:latin typeface="Californian FB" panose="0207040306080B030204" pitchFamily="18" charset="0"/>
            </a:endParaRPr>
          </a:p>
          <a:p>
            <a:r>
              <a:rPr lang="en-US" sz="3200" i="1" dirty="0" err="1">
                <a:latin typeface="Californian FB" panose="0207040306080B030204" pitchFamily="18" charset="0"/>
              </a:rPr>
              <a:t>Knud</a:t>
            </a:r>
            <a:r>
              <a:rPr lang="en-US" sz="3200" i="1" dirty="0">
                <a:latin typeface="Californian FB" panose="0207040306080B030204" pitchFamily="18" charset="0"/>
              </a:rPr>
              <a:t> Pedersen and the Churchill Club</a:t>
            </a:r>
          </a:p>
          <a:p>
            <a:r>
              <a:rPr lang="en-US" sz="4400" dirty="0">
                <a:latin typeface="Californian FB" panose="0207040306080B030204" pitchFamily="18" charset="0"/>
              </a:rPr>
              <a:t>Phillip </a:t>
            </a:r>
            <a:r>
              <a:rPr lang="en-US" sz="4400" dirty="0" err="1">
                <a:latin typeface="Californian FB" panose="0207040306080B030204" pitchFamily="18" charset="0"/>
              </a:rPr>
              <a:t>Hoose</a:t>
            </a:r>
            <a:endParaRPr lang="en-US" sz="4400" dirty="0">
              <a:latin typeface="Californian FB" panose="0207040306080B03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7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09808" y="540221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12-18</a:t>
            </a:r>
          </a:p>
        </p:txBody>
      </p:sp>
      <p:pic>
        <p:nvPicPr>
          <p:cNvPr id="2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009807" y="463012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9+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9806" y="6297234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12-18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29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3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009807" y="3858032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7-10</a:t>
            </a:r>
          </a:p>
        </p:txBody>
      </p:sp>
      <p:pic>
        <p:nvPicPr>
          <p:cNvPr id="25602" name="Picture 2" descr="http://i0.wp.com/www.philliphoose.com/wp-content/uploads/2015/03/81RtmABpFu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1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83" y="521645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82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564919" y="342109"/>
            <a:ext cx="338265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dirty="0">
                <a:latin typeface="Californian FB" panose="0207040306080B030204" pitchFamily="18" charset="0"/>
              </a:rPr>
              <a:t>Waiting</a:t>
            </a:r>
            <a:endParaRPr lang="en-US" sz="6000" i="1" dirty="0">
              <a:latin typeface="Californian FB" panose="0207040306080B030204" pitchFamily="18" charset="0"/>
            </a:endParaRPr>
          </a:p>
          <a:p>
            <a:r>
              <a:rPr lang="en-US" sz="4400" dirty="0">
                <a:latin typeface="Californian FB" panose="0207040306080B030204" pitchFamily="18" charset="0"/>
              </a:rPr>
              <a:t>Kevin </a:t>
            </a:r>
            <a:r>
              <a:rPr lang="en-US" sz="4400" dirty="0" err="1">
                <a:latin typeface="Californian FB" panose="0207040306080B030204" pitchFamily="18" charset="0"/>
              </a:rPr>
              <a:t>Henkes</a:t>
            </a:r>
            <a:endParaRPr lang="en-US" sz="4400" dirty="0">
              <a:latin typeface="Californian FB" panose="0207040306080B03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7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09808" y="540221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4-8</a:t>
            </a:r>
          </a:p>
        </p:txBody>
      </p:sp>
      <p:pic>
        <p:nvPicPr>
          <p:cNvPr id="2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009807" y="4630121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fornian FB" panose="0207040306080B030204" pitchFamily="18" charset="0"/>
              </a:rPr>
              <a:t>PreK</a:t>
            </a:r>
            <a:r>
              <a:rPr lang="en-US" dirty="0">
                <a:latin typeface="Californian FB" panose="0207040306080B030204" pitchFamily="18" charset="0"/>
              </a:rPr>
              <a:t>-K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9806" y="6297234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3-6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29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3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009807" y="385803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fornian FB" panose="0207040306080B030204" pitchFamily="18" charset="0"/>
              </a:rPr>
              <a:t>PreK</a:t>
            </a:r>
            <a:r>
              <a:rPr lang="en-US" dirty="0">
                <a:latin typeface="Californian FB" panose="0207040306080B030204" pitchFamily="18" charset="0"/>
              </a:rPr>
              <a:t> -K</a:t>
            </a:r>
          </a:p>
        </p:txBody>
      </p:sp>
      <p:pic>
        <p:nvPicPr>
          <p:cNvPr id="26626" name="Picture 2" descr="http://d.gr-assets.com/books/1453342607l/2373506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3981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1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5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09808" y="540221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8-12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7720" y="166255"/>
            <a:ext cx="34227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latin typeface="Californian FB" panose="0207040306080B030204" pitchFamily="18" charset="0"/>
              </a:rPr>
              <a:t>Brilliant</a:t>
            </a:r>
          </a:p>
          <a:p>
            <a:r>
              <a:rPr lang="en-US" sz="4800" dirty="0">
                <a:latin typeface="Californian FB" panose="0207040306080B030204" pitchFamily="18" charset="0"/>
              </a:rPr>
              <a:t>Roddy Doyle</a:t>
            </a:r>
          </a:p>
        </p:txBody>
      </p:sp>
      <p:pic>
        <p:nvPicPr>
          <p:cNvPr id="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09807" y="463012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5-8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09807" y="385803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09806" y="629723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8-12</a:t>
            </a:r>
          </a:p>
        </p:txBody>
      </p:sp>
      <p:pic>
        <p:nvPicPr>
          <p:cNvPr id="13" name="Picture 2" descr="http://d.gr-assets.com/books/1425594814l/235313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6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86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669380" y="115228"/>
            <a:ext cx="5501827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dirty="0">
                <a:latin typeface="Californian FB" panose="0207040306080B030204" pitchFamily="18" charset="0"/>
              </a:rPr>
              <a:t>28 Days:</a:t>
            </a:r>
            <a:endParaRPr lang="en-US" sz="6000" i="1" dirty="0">
              <a:latin typeface="Californian FB" panose="0207040306080B030204" pitchFamily="18" charset="0"/>
            </a:endParaRPr>
          </a:p>
          <a:p>
            <a:r>
              <a:rPr lang="en-US" sz="4400" i="1" dirty="0">
                <a:latin typeface="Californian FB" panose="0207040306080B030204" pitchFamily="18" charset="0"/>
              </a:rPr>
              <a:t>Moments</a:t>
            </a:r>
            <a:r>
              <a:rPr lang="en-US" sz="4400" dirty="0">
                <a:latin typeface="Californian FB" panose="0207040306080B030204" pitchFamily="18" charset="0"/>
              </a:rPr>
              <a:t> </a:t>
            </a:r>
            <a:r>
              <a:rPr lang="en-US" sz="4400" i="1" dirty="0">
                <a:latin typeface="Californian FB" panose="0207040306080B030204" pitchFamily="18" charset="0"/>
              </a:rPr>
              <a:t>in</a:t>
            </a:r>
            <a:r>
              <a:rPr lang="en-US" sz="4400" dirty="0">
                <a:latin typeface="Californian FB" panose="0207040306080B030204" pitchFamily="18" charset="0"/>
              </a:rPr>
              <a:t> </a:t>
            </a:r>
            <a:r>
              <a:rPr lang="en-US" sz="4400" i="1" dirty="0">
                <a:latin typeface="Californian FB" panose="0207040306080B030204" pitchFamily="18" charset="0"/>
              </a:rPr>
              <a:t>Black</a:t>
            </a:r>
            <a:r>
              <a:rPr lang="en-US" sz="4400" dirty="0">
                <a:latin typeface="Californian FB" panose="0207040306080B030204" pitchFamily="18" charset="0"/>
              </a:rPr>
              <a:t> </a:t>
            </a:r>
            <a:r>
              <a:rPr lang="en-US" sz="4400" i="1" dirty="0">
                <a:latin typeface="Californian FB" panose="0207040306080B030204" pitchFamily="18" charset="0"/>
              </a:rPr>
              <a:t>History</a:t>
            </a:r>
            <a:r>
              <a:rPr lang="en-US" sz="4400" dirty="0">
                <a:latin typeface="Californian FB" panose="0207040306080B030204" pitchFamily="18" charset="0"/>
              </a:rPr>
              <a:t> </a:t>
            </a:r>
          </a:p>
          <a:p>
            <a:r>
              <a:rPr lang="en-US" sz="4400" i="1" dirty="0">
                <a:latin typeface="Californian FB" panose="0207040306080B030204" pitchFamily="18" charset="0"/>
              </a:rPr>
              <a:t>that Changed the World</a:t>
            </a:r>
          </a:p>
          <a:p>
            <a:r>
              <a:rPr lang="en-US" sz="4400" dirty="0">
                <a:latin typeface="Californian FB" panose="0207040306080B030204" pitchFamily="18" charset="0"/>
              </a:rPr>
              <a:t>Charles Smith</a:t>
            </a:r>
          </a:p>
          <a:p>
            <a:r>
              <a:rPr lang="en-US" sz="4400" dirty="0">
                <a:latin typeface="Californian FB" panose="0207040306080B030204" pitchFamily="18" charset="0"/>
              </a:rPr>
              <a:t>Ill. Shane Evans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7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09808" y="540221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4-10</a:t>
            </a:r>
          </a:p>
        </p:txBody>
      </p:sp>
      <p:pic>
        <p:nvPicPr>
          <p:cNvPr id="2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009807" y="4630121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2-5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9806" y="629723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4-10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29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3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009807" y="385803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2-4</a:t>
            </a:r>
          </a:p>
        </p:txBody>
      </p:sp>
      <p:pic>
        <p:nvPicPr>
          <p:cNvPr id="27650" name="Picture 2" descr="https://beanstack.s3.amazonaws.com/book_images/4988/large/21469057.jpg?143033248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672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6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5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09808" y="540221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8-12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7720" y="166255"/>
            <a:ext cx="45768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latin typeface="Californian FB" panose="0207040306080B030204" pitchFamily="18" charset="0"/>
              </a:rPr>
              <a:t>A Nearer Moon</a:t>
            </a:r>
          </a:p>
          <a:p>
            <a:r>
              <a:rPr lang="en-US" sz="4800" dirty="0">
                <a:latin typeface="Californian FB" panose="0207040306080B030204" pitchFamily="18" charset="0"/>
              </a:rPr>
              <a:t>Melanie Crowder</a:t>
            </a:r>
          </a:p>
        </p:txBody>
      </p:sp>
      <p:pic>
        <p:nvPicPr>
          <p:cNvPr id="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09807" y="463012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5-8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09806" y="6297234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9-12</a:t>
            </a:r>
          </a:p>
        </p:txBody>
      </p:sp>
      <p:pic>
        <p:nvPicPr>
          <p:cNvPr id="1026" name="Picture 2" descr="http://melaniecrowder.net/wp-content/uploads/2014/11/final-cover-Nearer-Mo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3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5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1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009807" y="3858032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3-5</a:t>
            </a:r>
          </a:p>
        </p:txBody>
      </p:sp>
    </p:spTree>
    <p:extLst>
      <p:ext uri="{BB962C8B-B14F-4D97-AF65-F5344CB8AC3E}">
        <p14:creationId xmlns:p14="http://schemas.microsoft.com/office/powerpoint/2010/main" val="303268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5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09808" y="5402210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9-12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187520"/>
            <a:ext cx="72026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latin typeface="Californian FB" panose="0207040306080B030204" pitchFamily="18" charset="0"/>
              </a:rPr>
              <a:t>The War That Saved My Life</a:t>
            </a:r>
          </a:p>
          <a:p>
            <a:r>
              <a:rPr lang="en-US" sz="4400" dirty="0">
                <a:latin typeface="Californian FB" panose="0207040306080B030204" pitchFamily="18" charset="0"/>
              </a:rPr>
              <a:t>Kimberly Brubaker Bradley</a:t>
            </a:r>
          </a:p>
        </p:txBody>
      </p:sp>
      <p:pic>
        <p:nvPicPr>
          <p:cNvPr id="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09807" y="463012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09806" y="629723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8-12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5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1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009807" y="38580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5-8</a:t>
            </a:r>
          </a:p>
        </p:txBody>
      </p:sp>
      <p:pic>
        <p:nvPicPr>
          <p:cNvPr id="2050" name="Picture 2" descr="http://myreadingspot.com/wp-content/uploads/2016/02/the-war-that-saved-my-lif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689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5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5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09808" y="540221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8-12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4874" y="177129"/>
            <a:ext cx="43524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latin typeface="Californian FB" panose="0207040306080B030204" pitchFamily="18" charset="0"/>
              </a:rPr>
              <a:t>Adam &amp; Thomas</a:t>
            </a:r>
          </a:p>
          <a:p>
            <a:r>
              <a:rPr lang="en-US" sz="4400" dirty="0" err="1">
                <a:latin typeface="Californian FB" panose="0207040306080B030204" pitchFamily="18" charset="0"/>
              </a:rPr>
              <a:t>Aharon</a:t>
            </a:r>
            <a:r>
              <a:rPr lang="en-US" sz="4400" dirty="0">
                <a:latin typeface="Californian FB" panose="0207040306080B030204" pitchFamily="18" charset="0"/>
              </a:rPr>
              <a:t> </a:t>
            </a:r>
            <a:r>
              <a:rPr lang="en-US" sz="4400" dirty="0" err="1">
                <a:latin typeface="Californian FB" panose="0207040306080B030204" pitchFamily="18" charset="0"/>
              </a:rPr>
              <a:t>Appelfeld</a:t>
            </a:r>
            <a:endParaRPr lang="en-US" sz="4400" dirty="0">
              <a:latin typeface="Californian FB" panose="0207040306080B030204" pitchFamily="18" charset="0"/>
            </a:endParaRPr>
          </a:p>
        </p:txBody>
      </p:sp>
      <p:pic>
        <p:nvPicPr>
          <p:cNvPr id="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09807" y="463012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09806" y="6297234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10-18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5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1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009807" y="38580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5-8</a:t>
            </a:r>
          </a:p>
        </p:txBody>
      </p:sp>
      <p:pic>
        <p:nvPicPr>
          <p:cNvPr id="3074" name="Picture 2" descr="http://ecx.images-amazon.com/images/I/81XiYqX-Wk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8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5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09806" y="540521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8-12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9501" y="125174"/>
            <a:ext cx="36920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latin typeface="Californian FB" panose="0207040306080B030204" pitchFamily="18" charset="0"/>
              </a:rPr>
              <a:t>The Imaginary</a:t>
            </a:r>
            <a:endParaRPr lang="en-US" sz="4400" dirty="0">
              <a:latin typeface="Californian FB" panose="0207040306080B030204" pitchFamily="18" charset="0"/>
            </a:endParaRPr>
          </a:p>
          <a:p>
            <a:r>
              <a:rPr lang="en-US" sz="4400" b="1" dirty="0">
                <a:latin typeface="Californian FB" panose="0207040306080B030204" pitchFamily="18" charset="0"/>
              </a:rPr>
              <a:t>A.F. Harrold</a:t>
            </a:r>
          </a:p>
        </p:txBody>
      </p:sp>
      <p:pic>
        <p:nvPicPr>
          <p:cNvPr id="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09807" y="463012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09806" y="629723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9-13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5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1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009807" y="385803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4-6</a:t>
            </a:r>
          </a:p>
        </p:txBody>
      </p:sp>
      <p:pic>
        <p:nvPicPr>
          <p:cNvPr id="4098" name="Picture 2" descr="http://d.gr-assets.com/books/1406388218l/224439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2048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732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5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09808" y="540221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8-12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8391" y="156347"/>
            <a:ext cx="26276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latin typeface="Californian FB" panose="0207040306080B030204" pitchFamily="18" charset="0"/>
              </a:rPr>
              <a:t>George</a:t>
            </a:r>
            <a:endParaRPr lang="en-US" sz="4400" dirty="0">
              <a:latin typeface="Californian FB" panose="0207040306080B030204" pitchFamily="18" charset="0"/>
            </a:endParaRPr>
          </a:p>
          <a:p>
            <a:r>
              <a:rPr lang="en-US" sz="4400" b="1" dirty="0">
                <a:latin typeface="Californian FB" panose="0207040306080B030204" pitchFamily="18" charset="0"/>
              </a:rPr>
              <a:t>Alex Gino</a:t>
            </a:r>
          </a:p>
        </p:txBody>
      </p:sp>
      <p:pic>
        <p:nvPicPr>
          <p:cNvPr id="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09807" y="463012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09806" y="6297234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9-12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5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1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009807" y="385803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4-6</a:t>
            </a:r>
          </a:p>
        </p:txBody>
      </p:sp>
      <p:pic>
        <p:nvPicPr>
          <p:cNvPr id="5122" name="Picture 2" descr="http://www.npr.org/assets/bakertaylor/covers/manually-added/GEORGE_custo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6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5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09808" y="540221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6-9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5509" y="925275"/>
            <a:ext cx="31582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latin typeface="Californian FB" panose="0207040306080B030204" pitchFamily="18" charset="0"/>
              </a:rPr>
              <a:t>Little Robot</a:t>
            </a:r>
            <a:endParaRPr lang="en-US" sz="4400" dirty="0">
              <a:latin typeface="Californian FB" panose="0207040306080B030204" pitchFamily="18" charset="0"/>
            </a:endParaRPr>
          </a:p>
          <a:p>
            <a:r>
              <a:rPr lang="en-US" sz="4400" b="1" dirty="0">
                <a:latin typeface="Californian FB" panose="0207040306080B030204" pitchFamily="18" charset="0"/>
              </a:rPr>
              <a:t>Ben </a:t>
            </a:r>
            <a:r>
              <a:rPr lang="en-US" sz="4400" b="1" dirty="0" err="1">
                <a:latin typeface="Californian FB" panose="0207040306080B030204" pitchFamily="18" charset="0"/>
              </a:rPr>
              <a:t>Hatke</a:t>
            </a:r>
            <a:endParaRPr lang="en-US" sz="4400" b="1" dirty="0">
              <a:latin typeface="Californian FB" panose="0207040306080B030204" pitchFamily="18" charset="0"/>
            </a:endParaRPr>
          </a:p>
        </p:txBody>
      </p:sp>
      <p:pic>
        <p:nvPicPr>
          <p:cNvPr id="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09807" y="463012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2-4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09806" y="629723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3-12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5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pic>
        <p:nvPicPr>
          <p:cNvPr id="1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009807" y="385803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1-4</a:t>
            </a:r>
          </a:p>
        </p:txBody>
      </p:sp>
      <p:pic>
        <p:nvPicPr>
          <p:cNvPr id="6148" name="Picture 4" descr="http://36.media.tumblr.com/29bd4bbd4ee7b20f6a3c910b720c6553/tumblr_o1p3c713lE1tis1apo1_128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t="1330" r="3281"/>
          <a:stretch/>
        </p:blipFill>
        <p:spPr bwMode="auto">
          <a:xfrm rot="480371">
            <a:off x="-520844" y="5390"/>
            <a:ext cx="6557127" cy="73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99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205</TotalTime>
  <Words>462</Words>
  <Application>Microsoft Office PowerPoint</Application>
  <PresentationFormat>Widescreen</PresentationFormat>
  <Paragraphs>175</Paragraphs>
  <Slides>30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Wichita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Howerton, Erin</dc:creator>
  <cp:lastModifiedBy>Howerton, Erin</cp:lastModifiedBy>
  <cp:revision>18</cp:revision>
  <dcterms:created xsi:type="dcterms:W3CDTF">2016-03-07T18:11:40Z</dcterms:created>
  <dcterms:modified xsi:type="dcterms:W3CDTF">2016-03-10T02:52:13Z</dcterms:modified>
</cp:coreProperties>
</file>