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1" r:id="rId1"/>
  </p:sldMasterIdLst>
  <p:notesMasterIdLst>
    <p:notesMasterId r:id="rId28"/>
  </p:notesMasterIdLst>
  <p:sldIdLst>
    <p:sldId id="257" r:id="rId2"/>
    <p:sldId id="268" r:id="rId3"/>
    <p:sldId id="259" r:id="rId4"/>
    <p:sldId id="267" r:id="rId5"/>
    <p:sldId id="25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F150D2-4FB3-4C29-B70E-BBDB376DEC8F}" type="datetimeFigureOut">
              <a:rPr lang="en-US"/>
              <a:t>3/10/2016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72BE42-11E7-4475-BBE1-A4682F050F3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281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2BE42-11E7-4475-BBE1-A4682F050F3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8278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2BE42-11E7-4475-BBE1-A4682F050F3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1650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2BE42-11E7-4475-BBE1-A4682F050F3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3048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2BE42-11E7-4475-BBE1-A4682F050F3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5016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2BE42-11E7-4475-BBE1-A4682F050F3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8415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2BE42-11E7-4475-BBE1-A4682F050F3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9262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2BE42-11E7-4475-BBE1-A4682F050F3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332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F395C-F983-4AEA-BE29-F3185280FB55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1BBB2-46AA-49E1-973B-FD5FC8217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516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F395C-F983-4AEA-BE29-F3185280FB55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1BBB2-46AA-49E1-973B-FD5FC8217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269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F395C-F983-4AEA-BE29-F3185280FB55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1BBB2-46AA-49E1-973B-FD5FC8217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3720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F395C-F983-4AEA-BE29-F3185280FB55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1BBB2-46AA-49E1-973B-FD5FC82176B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217773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F395C-F983-4AEA-BE29-F3185280FB55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1BBB2-46AA-49E1-973B-FD5FC8217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2073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F395C-F983-4AEA-BE29-F3185280FB55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1BBB2-46AA-49E1-973B-FD5FC8217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2288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F395C-F983-4AEA-BE29-F3185280FB55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1BBB2-46AA-49E1-973B-FD5FC8217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6774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F395C-F983-4AEA-BE29-F3185280FB55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1BBB2-46AA-49E1-973B-FD5FC8217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9986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F395C-F983-4AEA-BE29-F3185280FB55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1BBB2-46AA-49E1-973B-FD5FC8217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647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F395C-F983-4AEA-BE29-F3185280FB55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1BBB2-46AA-49E1-973B-FD5FC8217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665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F395C-F983-4AEA-BE29-F3185280FB55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1BBB2-46AA-49E1-973B-FD5FC8217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844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F395C-F983-4AEA-BE29-F3185280FB55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1BBB2-46AA-49E1-973B-FD5FC8217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301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F395C-F983-4AEA-BE29-F3185280FB55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1BBB2-46AA-49E1-973B-FD5FC8217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889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F395C-F983-4AEA-BE29-F3185280FB55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1BBB2-46AA-49E1-973B-FD5FC8217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228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F395C-F983-4AEA-BE29-F3185280FB55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1BBB2-46AA-49E1-973B-FD5FC8217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022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F395C-F983-4AEA-BE29-F3185280FB55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1BBB2-46AA-49E1-973B-FD5FC8217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8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F395C-F983-4AEA-BE29-F3185280FB55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1BBB2-46AA-49E1-973B-FD5FC8217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975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C35F395C-F983-4AEA-BE29-F3185280FB55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4381BBB2-46AA-49E1-973B-FD5FC8217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1313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  <p:sldLayoutId id="2147483893" r:id="rId12"/>
    <p:sldLayoutId id="2147483894" r:id="rId13"/>
    <p:sldLayoutId id="2147483895" r:id="rId14"/>
    <p:sldLayoutId id="2147483896" r:id="rId15"/>
    <p:sldLayoutId id="2147483897" r:id="rId16"/>
    <p:sldLayoutId id="2147483898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6.png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6.png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6.png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6.png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6.png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image" Target="../media/image10.jpeg"/><Relationship Id="rId9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3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6.png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Relationship Id="rId9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Relationship Id="rId9" Type="http://schemas.openxmlformats.org/officeDocument/2006/relationships/image" Target="../media/image33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Relationship Id="rId9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8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4.png"/><Relationship Id="rId7" Type="http://schemas.openxmlformats.org/officeDocument/2006/relationships/image" Target="../media/image10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6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5.jpeg"/><Relationship Id="rId7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6.pn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0" y="1347536"/>
            <a:ext cx="121920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>
                <a:latin typeface="Californian FB" panose="0207040306080B030204" pitchFamily="18" charset="0"/>
              </a:rPr>
              <a:t>BEST OF YA 2015</a:t>
            </a:r>
            <a:endParaRPr lang="en-US" sz="13800" dirty="0">
              <a:latin typeface="Californian FB" panose="0207040306080B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75072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5434" y="6115015"/>
            <a:ext cx="620837" cy="622393"/>
          </a:xfrm>
          <a:prstGeom prst="rect">
            <a:avLst/>
          </a:prstGeom>
        </p:spPr>
      </p:pic>
      <p:pic>
        <p:nvPicPr>
          <p:cNvPr id="1030" name="Picture 6" descr="http://www.taotejen.com/wp-content/uploads/2014/06/Library-Journal-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4907" y="4519080"/>
            <a:ext cx="683433" cy="429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830" y="3638509"/>
            <a:ext cx="610441" cy="61223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1009808" y="5402210"/>
            <a:ext cx="995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fornian FB" panose="0207040306080B030204" pitchFamily="18" charset="0"/>
              </a:rPr>
              <a:t>Ages 14+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28404" y="197758"/>
            <a:ext cx="467948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i="1" dirty="0">
                <a:latin typeface="Californian FB" panose="0207040306080B030204" pitchFamily="18" charset="0"/>
              </a:rPr>
              <a:t>X: A Novel </a:t>
            </a:r>
          </a:p>
          <a:p>
            <a:r>
              <a:rPr lang="en-US" sz="5400" dirty="0">
                <a:latin typeface="Californian FB" panose="0207040306080B030204" pitchFamily="18" charset="0"/>
              </a:rPr>
              <a:t>Ilyasah Shabazz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2"/>
          <a:stretch/>
        </p:blipFill>
        <p:spPr>
          <a:xfrm>
            <a:off x="4788940" y="5918801"/>
            <a:ext cx="1867161" cy="747765"/>
          </a:xfrm>
          <a:prstGeom prst="rect">
            <a:avLst/>
          </a:prstGeom>
        </p:spPr>
      </p:pic>
      <p:pic>
        <p:nvPicPr>
          <p:cNvPr id="18" name="Picture 8" descr="http://images.clipartpanda.com/gold-star-clipart-no-background-MiLL8zB9T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984" y="4469253"/>
            <a:ext cx="530225" cy="528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publishersweekly.com/images/logo-trans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8118" y="5216459"/>
            <a:ext cx="630222" cy="630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http://images.clipartpanda.com/gold-star-clipart-no-background-MiLL8zB9T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983" y="3692656"/>
            <a:ext cx="530225" cy="528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http://images.clipartpanda.com/gold-star-clipart-no-background-MiLL8zB9T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982" y="5245850"/>
            <a:ext cx="530225" cy="528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http://images.clipartpanda.com/gold-star-clipart-no-background-MiLL8zB9T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982" y="6137869"/>
            <a:ext cx="530225" cy="528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11009807" y="4630121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fornian FB" panose="0207040306080B030204" pitchFamily="18" charset="0"/>
              </a:rPr>
              <a:t>Gr. 8+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1009807" y="3858032"/>
            <a:ext cx="923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fornian FB" panose="0207040306080B030204" pitchFamily="18" charset="0"/>
              </a:rPr>
              <a:t>Gr. 9-12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1009806" y="6297234"/>
            <a:ext cx="995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fornian FB" panose="0207040306080B030204" pitchFamily="18" charset="0"/>
              </a:rPr>
              <a:t>Ages 14+</a:t>
            </a:r>
          </a:p>
        </p:txBody>
      </p:sp>
      <p:pic>
        <p:nvPicPr>
          <p:cNvPr id="9218" name="Picture 2" descr="http://contentcafe2.btol.com/ContentCafe/jacket.aspx?UserID=ebsco-test&amp;Password=ebsco-test&amp;Return=T&amp;Type=M&amp;Value=978076366967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45338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01880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5434" y="6115015"/>
            <a:ext cx="620837" cy="622393"/>
          </a:xfrm>
          <a:prstGeom prst="rect">
            <a:avLst/>
          </a:prstGeom>
        </p:spPr>
      </p:pic>
      <p:pic>
        <p:nvPicPr>
          <p:cNvPr id="1030" name="Picture 6" descr="http://www.taotejen.com/wp-content/uploads/2014/06/Library-Journal-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4907" y="4519080"/>
            <a:ext cx="683433" cy="429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830" y="3638509"/>
            <a:ext cx="610441" cy="61223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1009808" y="5402210"/>
            <a:ext cx="995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fornian FB" panose="0207040306080B030204" pitchFamily="18" charset="0"/>
              </a:rPr>
              <a:t>Ages 14+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28404" y="197758"/>
            <a:ext cx="705834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i="1" dirty="0">
                <a:latin typeface="Californian FB" panose="0207040306080B030204" pitchFamily="18" charset="0"/>
              </a:rPr>
              <a:t>Symphony for the City of the Dead</a:t>
            </a:r>
          </a:p>
          <a:p>
            <a:r>
              <a:rPr lang="en-US" sz="5400" dirty="0">
                <a:latin typeface="Californian FB" panose="0207040306080B030204" pitchFamily="18" charset="0"/>
              </a:rPr>
              <a:t>M.T. Anderson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2"/>
          <a:stretch/>
        </p:blipFill>
        <p:spPr>
          <a:xfrm>
            <a:off x="4788940" y="5918801"/>
            <a:ext cx="1867161" cy="747765"/>
          </a:xfrm>
          <a:prstGeom prst="rect">
            <a:avLst/>
          </a:prstGeom>
        </p:spPr>
      </p:pic>
      <p:pic>
        <p:nvPicPr>
          <p:cNvPr id="18" name="Picture 8" descr="http://images.clipartpanda.com/gold-star-clipart-no-background-MiLL8zB9T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984" y="4469253"/>
            <a:ext cx="530225" cy="528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publishersweekly.com/images/logo-trans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8118" y="5216459"/>
            <a:ext cx="630222" cy="630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http://images.clipartpanda.com/gold-star-clipart-no-background-MiLL8zB9T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983" y="3692656"/>
            <a:ext cx="530225" cy="528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http://images.clipartpanda.com/gold-star-clipart-no-background-MiLL8zB9T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982" y="6137869"/>
            <a:ext cx="530225" cy="528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11009807" y="4630121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fornian FB" panose="0207040306080B030204" pitchFamily="18" charset="0"/>
              </a:rPr>
              <a:t>Gr. 9+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1009806" y="6297234"/>
            <a:ext cx="655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fornian FB" panose="0207040306080B030204" pitchFamily="18" charset="0"/>
              </a:rPr>
              <a:t>??????</a:t>
            </a:r>
          </a:p>
        </p:txBody>
      </p:sp>
      <p:pic>
        <p:nvPicPr>
          <p:cNvPr id="10242" name="Picture 2" descr="http://ecx.images-amazon.com/images/I/51rt-8BrnUL._SX330_BO1,204,203,200_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45628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26481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5434" y="6115015"/>
            <a:ext cx="620837" cy="622393"/>
          </a:xfrm>
          <a:prstGeom prst="rect">
            <a:avLst/>
          </a:prstGeom>
        </p:spPr>
      </p:pic>
      <p:pic>
        <p:nvPicPr>
          <p:cNvPr id="1030" name="Picture 6" descr="http://www.taotejen.com/wp-content/uploads/2014/06/Library-Journal-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4907" y="4519080"/>
            <a:ext cx="683433" cy="429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830" y="3638509"/>
            <a:ext cx="610441" cy="61223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1009808" y="5402210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fornian FB" panose="0207040306080B030204" pitchFamily="18" charset="0"/>
              </a:rPr>
              <a:t>Ages 13+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28404" y="197758"/>
            <a:ext cx="542488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i="1" dirty="0">
                <a:latin typeface="Californian FB" panose="0207040306080B030204" pitchFamily="18" charset="0"/>
              </a:rPr>
              <a:t>The Bunker Diary</a:t>
            </a:r>
          </a:p>
          <a:p>
            <a:r>
              <a:rPr lang="en-US" sz="5400" dirty="0">
                <a:latin typeface="Californian FB" panose="0207040306080B030204" pitchFamily="18" charset="0"/>
              </a:rPr>
              <a:t>Kevin Brooks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2"/>
          <a:stretch/>
        </p:blipFill>
        <p:spPr>
          <a:xfrm>
            <a:off x="4788940" y="5918801"/>
            <a:ext cx="1867161" cy="747765"/>
          </a:xfrm>
          <a:prstGeom prst="rect">
            <a:avLst/>
          </a:prstGeom>
        </p:spPr>
      </p:pic>
      <p:pic>
        <p:nvPicPr>
          <p:cNvPr id="18" name="Picture 8" descr="http://images.clipartpanda.com/gold-star-clipart-no-background-MiLL8zB9T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984" y="4469253"/>
            <a:ext cx="530225" cy="528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publishersweekly.com/images/logo-trans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8118" y="5216459"/>
            <a:ext cx="630222" cy="630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http://images.clipartpanda.com/gold-star-clipart-no-background-MiLL8zB9T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983" y="3692656"/>
            <a:ext cx="530225" cy="528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http://images.clipartpanda.com/gold-star-clipart-no-background-MiLL8zB9T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982" y="6137869"/>
            <a:ext cx="530225" cy="528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11009807" y="4630121"/>
            <a:ext cx="84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fornian FB" panose="0207040306080B030204" pitchFamily="18" charset="0"/>
              </a:rPr>
              <a:t>Gr. 10+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1009807" y="3858032"/>
            <a:ext cx="923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fornian FB" panose="0207040306080B030204" pitchFamily="18" charset="0"/>
              </a:rPr>
              <a:t>Gr. 9-12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1009806" y="6297234"/>
            <a:ext cx="995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fornian FB" panose="0207040306080B030204" pitchFamily="18" charset="0"/>
              </a:rPr>
              <a:t>Ages 14+</a:t>
            </a:r>
          </a:p>
        </p:txBody>
      </p:sp>
      <p:pic>
        <p:nvPicPr>
          <p:cNvPr id="11266" name="Picture 2" descr="Book Jacke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9415"/>
            <a:ext cx="4425840" cy="6897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48021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5434" y="6115015"/>
            <a:ext cx="620837" cy="622393"/>
          </a:xfrm>
          <a:prstGeom prst="rect">
            <a:avLst/>
          </a:prstGeom>
        </p:spPr>
      </p:pic>
      <p:pic>
        <p:nvPicPr>
          <p:cNvPr id="1030" name="Picture 6" descr="http://www.taotejen.com/wp-content/uploads/2014/06/Library-Journal-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4907" y="4519080"/>
            <a:ext cx="683433" cy="429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830" y="3638509"/>
            <a:ext cx="610441" cy="61223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1009808" y="5402210"/>
            <a:ext cx="989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fornian FB" panose="0207040306080B030204" pitchFamily="18" charset="0"/>
              </a:rPr>
              <a:t>Ages 12+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28404" y="197758"/>
            <a:ext cx="497123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i="1" dirty="0">
                <a:latin typeface="Californian FB" panose="0207040306080B030204" pitchFamily="18" charset="0"/>
              </a:rPr>
              <a:t>Ink and Ashes</a:t>
            </a:r>
          </a:p>
          <a:p>
            <a:r>
              <a:rPr lang="en-US" sz="5400" dirty="0" err="1">
                <a:latin typeface="Californian FB" panose="0207040306080B030204" pitchFamily="18" charset="0"/>
              </a:rPr>
              <a:t>Valynne</a:t>
            </a:r>
            <a:r>
              <a:rPr lang="en-US" sz="5400" dirty="0">
                <a:latin typeface="Californian FB" panose="0207040306080B030204" pitchFamily="18" charset="0"/>
              </a:rPr>
              <a:t> </a:t>
            </a:r>
            <a:r>
              <a:rPr lang="en-US" sz="5400" dirty="0" err="1">
                <a:latin typeface="Californian FB" panose="0207040306080B030204" pitchFamily="18" charset="0"/>
              </a:rPr>
              <a:t>Maetani</a:t>
            </a:r>
            <a:endParaRPr lang="en-US" sz="5400" dirty="0">
              <a:latin typeface="Californian FB" panose="0207040306080B03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2"/>
          <a:stretch/>
        </p:blipFill>
        <p:spPr>
          <a:xfrm>
            <a:off x="4788940" y="5918801"/>
            <a:ext cx="1867161" cy="747765"/>
          </a:xfrm>
          <a:prstGeom prst="rect">
            <a:avLst/>
          </a:prstGeom>
        </p:spPr>
      </p:pic>
      <p:pic>
        <p:nvPicPr>
          <p:cNvPr id="4100" name="Picture 4" descr="http://www.publishersweekly.com/images/logo-trans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8118" y="5216459"/>
            <a:ext cx="630222" cy="630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http://images.clipartpanda.com/gold-star-clipart-no-background-MiLL8zB9T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982" y="6137869"/>
            <a:ext cx="530225" cy="528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11009807" y="4630121"/>
            <a:ext cx="747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fornian FB" panose="0207040306080B030204" pitchFamily="18" charset="0"/>
              </a:rPr>
              <a:t>Gr. 7+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1009807" y="3858032"/>
            <a:ext cx="912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fornian FB" panose="0207040306080B030204" pitchFamily="18" charset="0"/>
              </a:rPr>
              <a:t>Gr. 7-10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1009806" y="6297234"/>
            <a:ext cx="989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fornian FB" panose="0207040306080B030204" pitchFamily="18" charset="0"/>
              </a:rPr>
              <a:t>Ages 12+</a:t>
            </a:r>
          </a:p>
        </p:txBody>
      </p:sp>
      <p:pic>
        <p:nvPicPr>
          <p:cNvPr id="1026" name="Picture 2" descr="https://36.media.tumblr.com/0d2649f42be024bdaf029f48625aa68b/tumblr_inline_nq26y9Y01R1rw66vx_540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888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42582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5434" y="6115015"/>
            <a:ext cx="620837" cy="622393"/>
          </a:xfrm>
          <a:prstGeom prst="rect">
            <a:avLst/>
          </a:prstGeom>
        </p:spPr>
      </p:pic>
      <p:pic>
        <p:nvPicPr>
          <p:cNvPr id="1030" name="Picture 6" descr="http://www.taotejen.com/wp-content/uploads/2014/06/Library-Journal-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4907" y="4519080"/>
            <a:ext cx="683433" cy="429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830" y="3638509"/>
            <a:ext cx="610441" cy="61223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1009808" y="5402210"/>
            <a:ext cx="9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fornian FB" panose="0207040306080B030204" pitchFamily="18" charset="0"/>
              </a:rPr>
              <a:t>Ages 15+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28404" y="197758"/>
            <a:ext cx="441499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i="1" dirty="0">
                <a:latin typeface="Californian FB" panose="0207040306080B030204" pitchFamily="18" charset="0"/>
              </a:rPr>
              <a:t>Wolf by Wolf</a:t>
            </a:r>
          </a:p>
          <a:p>
            <a:r>
              <a:rPr lang="en-US" sz="5400" dirty="0">
                <a:latin typeface="Californian FB" panose="0207040306080B030204" pitchFamily="18" charset="0"/>
              </a:rPr>
              <a:t>Ryan </a:t>
            </a:r>
            <a:r>
              <a:rPr lang="en-US" sz="5400" dirty="0" err="1">
                <a:latin typeface="Californian FB" panose="0207040306080B030204" pitchFamily="18" charset="0"/>
              </a:rPr>
              <a:t>Graudin</a:t>
            </a:r>
            <a:endParaRPr lang="en-US" sz="5400" dirty="0">
              <a:latin typeface="Californian FB" panose="0207040306080B03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2"/>
          <a:stretch/>
        </p:blipFill>
        <p:spPr>
          <a:xfrm>
            <a:off x="4788940" y="5918801"/>
            <a:ext cx="1867161" cy="747765"/>
          </a:xfrm>
          <a:prstGeom prst="rect">
            <a:avLst/>
          </a:prstGeom>
        </p:spPr>
      </p:pic>
      <p:pic>
        <p:nvPicPr>
          <p:cNvPr id="4100" name="Picture 4" descr="http://www.publishersweekly.com/images/logo-trans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8118" y="5216459"/>
            <a:ext cx="630222" cy="630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http://images.clipartpanda.com/gold-star-clipart-no-background-MiLL8zB9T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982" y="5245850"/>
            <a:ext cx="530225" cy="528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11009807" y="4630121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fornian FB" panose="0207040306080B030204" pitchFamily="18" charset="0"/>
              </a:rPr>
              <a:t>Gr. 8+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1009807" y="3858032"/>
            <a:ext cx="923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fornian FB" panose="0207040306080B030204" pitchFamily="18" charset="0"/>
              </a:rPr>
              <a:t>Gr. 9-12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1009806" y="6297234"/>
            <a:ext cx="1149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fornian FB" panose="0207040306080B030204" pitchFamily="18" charset="0"/>
              </a:rPr>
              <a:t>Ages 12-16</a:t>
            </a:r>
          </a:p>
        </p:txBody>
      </p:sp>
      <p:pic>
        <p:nvPicPr>
          <p:cNvPr id="2050" name="Picture 2" descr="http://static2.hypable.com/wp-content/uploads/2015/10/wolf-by-wolf-cover-full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45334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76710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5434" y="6115015"/>
            <a:ext cx="620837" cy="622393"/>
          </a:xfrm>
          <a:prstGeom prst="rect">
            <a:avLst/>
          </a:prstGeom>
        </p:spPr>
      </p:pic>
      <p:pic>
        <p:nvPicPr>
          <p:cNvPr id="1030" name="Picture 6" descr="http://www.taotejen.com/wp-content/uploads/2014/06/Library-Journal-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4907" y="4519080"/>
            <a:ext cx="683433" cy="429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830" y="3638509"/>
            <a:ext cx="610441" cy="61223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1009808" y="5402210"/>
            <a:ext cx="734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fornian FB" panose="0207040306080B030204" pitchFamily="18" charset="0"/>
              </a:rPr>
              <a:t>???????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772086" y="155886"/>
            <a:ext cx="7390165" cy="2369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i="1" dirty="0">
                <a:latin typeface="Californian FB" panose="0207040306080B030204" pitchFamily="18" charset="0"/>
              </a:rPr>
              <a:t>Taking Aim: </a:t>
            </a:r>
          </a:p>
          <a:p>
            <a:r>
              <a:rPr lang="en-US" sz="4000" b="1" i="1" dirty="0">
                <a:latin typeface="Californian FB" panose="0207040306080B030204" pitchFamily="18" charset="0"/>
              </a:rPr>
              <a:t>Power and Pain, Teens and Guns</a:t>
            </a:r>
          </a:p>
          <a:p>
            <a:r>
              <a:rPr lang="en-US" sz="5400" dirty="0">
                <a:latin typeface="Californian FB" panose="0207040306080B030204" pitchFamily="18" charset="0"/>
              </a:rPr>
              <a:t>Ed. Michael Cart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2"/>
          <a:stretch/>
        </p:blipFill>
        <p:spPr>
          <a:xfrm>
            <a:off x="4788940" y="5918801"/>
            <a:ext cx="1867161" cy="747765"/>
          </a:xfrm>
          <a:prstGeom prst="rect">
            <a:avLst/>
          </a:prstGeom>
        </p:spPr>
      </p:pic>
      <p:pic>
        <p:nvPicPr>
          <p:cNvPr id="4100" name="Picture 4" descr="http://www.publishersweekly.com/images/logo-trans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8118" y="5216459"/>
            <a:ext cx="630222" cy="630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http://images.clipartpanda.com/gold-star-clipart-no-background-MiLL8zB9T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982" y="5245850"/>
            <a:ext cx="530225" cy="528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11009807" y="4630121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fornian FB" panose="0207040306080B030204" pitchFamily="18" charset="0"/>
              </a:rPr>
              <a:t>Gr. 9+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1009807" y="3858032"/>
            <a:ext cx="923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fornian FB" panose="0207040306080B030204" pitchFamily="18" charset="0"/>
              </a:rPr>
              <a:t>Gr. 9-12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1009806" y="6297234"/>
            <a:ext cx="1148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fornian FB" panose="0207040306080B030204" pitchFamily="18" charset="0"/>
              </a:rPr>
              <a:t>Ages 12-18</a:t>
            </a:r>
          </a:p>
        </p:txBody>
      </p:sp>
      <p:pic>
        <p:nvPicPr>
          <p:cNvPr id="3074" name="Picture 2" descr="http://d.gr-assets.com/books/1429651536l/24039389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7208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76492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5434" y="6115015"/>
            <a:ext cx="620837" cy="622393"/>
          </a:xfrm>
          <a:prstGeom prst="rect">
            <a:avLst/>
          </a:prstGeom>
        </p:spPr>
      </p:pic>
      <p:pic>
        <p:nvPicPr>
          <p:cNvPr id="1030" name="Picture 6" descr="http://www.taotejen.com/wp-content/uploads/2014/06/Library-Journal-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4907" y="4519080"/>
            <a:ext cx="683433" cy="429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830" y="3638509"/>
            <a:ext cx="610441" cy="61223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1009808" y="5402210"/>
            <a:ext cx="989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fornian FB" panose="0207040306080B030204" pitchFamily="18" charset="0"/>
              </a:rPr>
              <a:t>Ages 12+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00562" y="179262"/>
            <a:ext cx="466986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i="1" dirty="0">
                <a:latin typeface="Californian FB" panose="0207040306080B030204" pitchFamily="18" charset="0"/>
              </a:rPr>
              <a:t>Saint Anything</a:t>
            </a:r>
          </a:p>
          <a:p>
            <a:r>
              <a:rPr lang="en-US" sz="5400" dirty="0">
                <a:latin typeface="Californian FB" panose="0207040306080B030204" pitchFamily="18" charset="0"/>
              </a:rPr>
              <a:t>Sarah </a:t>
            </a:r>
            <a:r>
              <a:rPr lang="en-US" sz="5400" dirty="0" err="1">
                <a:latin typeface="Californian FB" panose="0207040306080B030204" pitchFamily="18" charset="0"/>
              </a:rPr>
              <a:t>Dessen</a:t>
            </a:r>
            <a:endParaRPr lang="en-US" sz="5400" dirty="0">
              <a:latin typeface="Californian FB" panose="0207040306080B03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2"/>
          <a:stretch/>
        </p:blipFill>
        <p:spPr>
          <a:xfrm>
            <a:off x="4788940" y="5918801"/>
            <a:ext cx="1867161" cy="747765"/>
          </a:xfrm>
          <a:prstGeom prst="rect">
            <a:avLst/>
          </a:prstGeom>
        </p:spPr>
      </p:pic>
      <p:pic>
        <p:nvPicPr>
          <p:cNvPr id="4100" name="Picture 4" descr="http://www.publishersweekly.com/images/logo-trans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8118" y="5216459"/>
            <a:ext cx="630222" cy="630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http://images.clipartpanda.com/gold-star-clipart-no-background-MiLL8zB9T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982" y="5245850"/>
            <a:ext cx="530225" cy="528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11009807" y="4630121"/>
            <a:ext cx="747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fornian FB" panose="0207040306080B030204" pitchFamily="18" charset="0"/>
              </a:rPr>
              <a:t>Gr. 7+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1009807" y="3858032"/>
            <a:ext cx="883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fornian FB" panose="0207040306080B030204" pitchFamily="18" charset="0"/>
              </a:rPr>
              <a:t>Gr. 8-11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1009806" y="6297234"/>
            <a:ext cx="1154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fornian FB" panose="0207040306080B030204" pitchFamily="18" charset="0"/>
              </a:rPr>
              <a:t>Ages 14-18</a:t>
            </a:r>
          </a:p>
        </p:txBody>
      </p:sp>
      <p:pic>
        <p:nvPicPr>
          <p:cNvPr id="4098" name="Picture 2" descr="http://i1.wp.com/theyoungfolks.com/wp-content/uploads/2015/05/saint_anything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0056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23409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5434" y="6115015"/>
            <a:ext cx="620837" cy="622393"/>
          </a:xfrm>
          <a:prstGeom prst="rect">
            <a:avLst/>
          </a:prstGeom>
        </p:spPr>
      </p:pic>
      <p:pic>
        <p:nvPicPr>
          <p:cNvPr id="1030" name="Picture 6" descr="http://www.taotejen.com/wp-content/uploads/2014/06/Library-Journal-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4907" y="4519080"/>
            <a:ext cx="683433" cy="429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830" y="3638509"/>
            <a:ext cx="610441" cy="61223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1009808" y="5402210"/>
            <a:ext cx="995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fornian FB" panose="0207040306080B030204" pitchFamily="18" charset="0"/>
              </a:rPr>
              <a:t>Ages 14+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82391" y="262389"/>
            <a:ext cx="7520007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i="1" dirty="0" err="1">
                <a:latin typeface="Californian FB" panose="0207040306080B030204" pitchFamily="18" charset="0"/>
              </a:rPr>
              <a:t>Illuminae</a:t>
            </a:r>
            <a:endParaRPr lang="en-US" sz="5400" b="1" i="1" dirty="0">
              <a:latin typeface="Californian FB" panose="0207040306080B030204" pitchFamily="18" charset="0"/>
            </a:endParaRPr>
          </a:p>
          <a:p>
            <a:r>
              <a:rPr lang="en-US" sz="4800" dirty="0">
                <a:latin typeface="Californian FB" panose="0207040306080B030204" pitchFamily="18" charset="0"/>
              </a:rPr>
              <a:t>Amie Kaufman &amp; Jay Kristoff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2"/>
          <a:stretch/>
        </p:blipFill>
        <p:spPr>
          <a:xfrm>
            <a:off x="4788940" y="5918801"/>
            <a:ext cx="1867161" cy="747765"/>
          </a:xfrm>
          <a:prstGeom prst="rect">
            <a:avLst/>
          </a:prstGeom>
        </p:spPr>
      </p:pic>
      <p:pic>
        <p:nvPicPr>
          <p:cNvPr id="4100" name="Picture 4" descr="http://www.publishersweekly.com/images/logo-trans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8118" y="5216459"/>
            <a:ext cx="630222" cy="630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http://images.clipartpanda.com/gold-star-clipart-no-background-MiLL8zB9T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983" y="3692656"/>
            <a:ext cx="530225" cy="528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http://images.clipartpanda.com/gold-star-clipart-no-background-MiLL8zB9T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982" y="5245850"/>
            <a:ext cx="530225" cy="528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http://images.clipartpanda.com/gold-star-clipart-no-background-MiLL8zB9T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982" y="6137869"/>
            <a:ext cx="530225" cy="528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11009807" y="4630121"/>
            <a:ext cx="747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fornian FB" panose="0207040306080B030204" pitchFamily="18" charset="0"/>
              </a:rPr>
              <a:t>Gr. 7+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1009807" y="3858032"/>
            <a:ext cx="920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fornian FB" panose="0207040306080B030204" pitchFamily="18" charset="0"/>
              </a:rPr>
              <a:t>Gr. 8-12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1009806" y="6297234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fornian FB" panose="0207040306080B030204" pitchFamily="18" charset="0"/>
              </a:rPr>
              <a:t>Ages 13+</a:t>
            </a:r>
          </a:p>
        </p:txBody>
      </p:sp>
      <p:pic>
        <p:nvPicPr>
          <p:cNvPr id="5122" name="Picture 2" descr="http://ecx.images-amazon.com/images/I/51vpagSvAYL._SX329_BO1,204,203,200_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375"/>
            <a:ext cx="4582391" cy="6908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86920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5434" y="6115015"/>
            <a:ext cx="620837" cy="622393"/>
          </a:xfrm>
          <a:prstGeom prst="rect">
            <a:avLst/>
          </a:prstGeom>
        </p:spPr>
      </p:pic>
      <p:pic>
        <p:nvPicPr>
          <p:cNvPr id="1030" name="Picture 6" descr="http://www.taotejen.com/wp-content/uploads/2014/06/Library-Journal-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4907" y="4519080"/>
            <a:ext cx="683433" cy="429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830" y="3638509"/>
            <a:ext cx="610441" cy="61223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1009808" y="5402210"/>
            <a:ext cx="1160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fornian FB" panose="0207040306080B030204" pitchFamily="18" charset="0"/>
              </a:rPr>
              <a:t>Ages 10-14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82391" y="262389"/>
            <a:ext cx="6625532" cy="19697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i="1" dirty="0">
                <a:latin typeface="Californian FB" panose="0207040306080B030204" pitchFamily="18" charset="0"/>
              </a:rPr>
              <a:t>Most Dangerous:</a:t>
            </a:r>
          </a:p>
          <a:p>
            <a:r>
              <a:rPr lang="en-US" sz="2000" b="1" i="1" dirty="0">
                <a:latin typeface="Californian FB" panose="0207040306080B030204" pitchFamily="18" charset="0"/>
              </a:rPr>
              <a:t>Daniel Ellsberg and the Secret History of the Vietnam War</a:t>
            </a:r>
          </a:p>
          <a:p>
            <a:r>
              <a:rPr lang="en-US" sz="4800" dirty="0">
                <a:latin typeface="Californian FB" panose="0207040306080B030204" pitchFamily="18" charset="0"/>
              </a:rPr>
              <a:t>Steve </a:t>
            </a:r>
            <a:r>
              <a:rPr lang="en-US" sz="4800" dirty="0" err="1">
                <a:latin typeface="Californian FB" panose="0207040306080B030204" pitchFamily="18" charset="0"/>
              </a:rPr>
              <a:t>Sheinkin</a:t>
            </a:r>
            <a:endParaRPr lang="en-US" sz="4800" dirty="0">
              <a:latin typeface="Californian FB" panose="0207040306080B03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2"/>
          <a:stretch/>
        </p:blipFill>
        <p:spPr>
          <a:xfrm>
            <a:off x="6548927" y="5778775"/>
            <a:ext cx="1867161" cy="747765"/>
          </a:xfrm>
          <a:prstGeom prst="rect">
            <a:avLst/>
          </a:prstGeom>
        </p:spPr>
      </p:pic>
      <p:pic>
        <p:nvPicPr>
          <p:cNvPr id="18" name="Picture 8" descr="http://images.clipartpanda.com/gold-star-clipart-no-background-MiLL8zB9T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984" y="4469253"/>
            <a:ext cx="530225" cy="528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publishersweekly.com/images/logo-trans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8118" y="5216459"/>
            <a:ext cx="630222" cy="630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http://images.clipartpanda.com/gold-star-clipart-no-background-MiLL8zB9T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983" y="3692656"/>
            <a:ext cx="530225" cy="528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http://images.clipartpanda.com/gold-star-clipart-no-background-MiLL8zB9T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982" y="5245850"/>
            <a:ext cx="530225" cy="528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http://images.clipartpanda.com/gold-star-clipart-no-background-MiLL8zB9T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982" y="6137869"/>
            <a:ext cx="530225" cy="528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11009807" y="4630121"/>
            <a:ext cx="747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fornian FB" panose="0207040306080B030204" pitchFamily="18" charset="0"/>
              </a:rPr>
              <a:t>Gr. 7+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1009807" y="3858032"/>
            <a:ext cx="734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fornian FB" panose="0207040306080B030204" pitchFamily="18" charset="0"/>
              </a:rPr>
              <a:t>???????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1009806" y="6297234"/>
            <a:ext cx="1148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fornian FB" panose="0207040306080B030204" pitchFamily="18" charset="0"/>
              </a:rPr>
              <a:t>Ages 12-18</a:t>
            </a:r>
          </a:p>
        </p:txBody>
      </p:sp>
      <p:pic>
        <p:nvPicPr>
          <p:cNvPr id="6148" name="Picture 4" descr="https://4.bp.blogspot.com/-jNc6sbXAHA8/VshYe-beKAI/AAAAAAAADRI/9-E9X2RGQyM/s1600/9781596439528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62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843" y="4814787"/>
            <a:ext cx="1825373" cy="1858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3959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5434" y="6115015"/>
            <a:ext cx="620837" cy="622393"/>
          </a:xfrm>
          <a:prstGeom prst="rect">
            <a:avLst/>
          </a:prstGeom>
        </p:spPr>
      </p:pic>
      <p:pic>
        <p:nvPicPr>
          <p:cNvPr id="1030" name="Picture 6" descr="http://www.taotejen.com/wp-content/uploads/2014/06/Library-Journal-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4907" y="4519080"/>
            <a:ext cx="683433" cy="429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830" y="3638509"/>
            <a:ext cx="610441" cy="61223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1009808" y="5402210"/>
            <a:ext cx="995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fornian FB" panose="0207040306080B030204" pitchFamily="18" charset="0"/>
              </a:rPr>
              <a:t>Ages 14+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82391" y="262389"/>
            <a:ext cx="4408579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i="1" dirty="0">
                <a:latin typeface="Californian FB" panose="0207040306080B030204" pitchFamily="18" charset="0"/>
              </a:rPr>
              <a:t>Stick</a:t>
            </a:r>
          </a:p>
          <a:p>
            <a:r>
              <a:rPr lang="en-US" sz="4800" dirty="0">
                <a:latin typeface="Californian FB" panose="0207040306080B030204" pitchFamily="18" charset="0"/>
              </a:rPr>
              <a:t>Michael Harmon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2"/>
          <a:stretch/>
        </p:blipFill>
        <p:spPr>
          <a:xfrm>
            <a:off x="4788940" y="5918801"/>
            <a:ext cx="1867161" cy="747765"/>
          </a:xfrm>
          <a:prstGeom prst="rect">
            <a:avLst/>
          </a:prstGeom>
        </p:spPr>
      </p:pic>
      <p:pic>
        <p:nvPicPr>
          <p:cNvPr id="4100" name="Picture 4" descr="http://www.publishersweekly.com/images/logo-trans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8118" y="5216459"/>
            <a:ext cx="630222" cy="630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11009807" y="4630121"/>
            <a:ext cx="84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fornian FB" panose="0207040306080B030204" pitchFamily="18" charset="0"/>
              </a:rPr>
              <a:t>Gr. 10+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1009807" y="3858032"/>
            <a:ext cx="912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fornian FB" panose="0207040306080B030204" pitchFamily="18" charset="0"/>
              </a:rPr>
              <a:t>Gr. 7-10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1009806" y="6297234"/>
            <a:ext cx="1149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fornian FB" panose="0207040306080B030204" pitchFamily="18" charset="0"/>
              </a:rPr>
              <a:t>Ages 12-16</a:t>
            </a:r>
          </a:p>
        </p:txBody>
      </p:sp>
      <p:pic>
        <p:nvPicPr>
          <p:cNvPr id="6146" name="Picture 2" descr="https://s-media-cache-ak0.pinimg.com/236x/95/b0/01/95b001baf4322ff1684478a572541e0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457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7559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0" y="1347536"/>
            <a:ext cx="121920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latin typeface="Californian FB" panose="0207040306080B030204" pitchFamily="18" charset="0"/>
              </a:rPr>
              <a:t>Erin Downey Howerton</a:t>
            </a:r>
          </a:p>
          <a:p>
            <a:pPr algn="ctr"/>
            <a:r>
              <a:rPr lang="en-US" sz="4000" b="1" dirty="0">
                <a:latin typeface="Californian FB" panose="0207040306080B030204" pitchFamily="18" charset="0"/>
              </a:rPr>
              <a:t>WPL, YALSA, Booklist</a:t>
            </a:r>
          </a:p>
          <a:p>
            <a:pPr algn="ctr"/>
            <a:endParaRPr lang="en-US" sz="4000" b="1" dirty="0">
              <a:latin typeface="Californian FB" panose="0207040306080B030204" pitchFamily="18" charset="0"/>
            </a:endParaRPr>
          </a:p>
          <a:p>
            <a:pPr algn="ctr"/>
            <a:r>
              <a:rPr lang="en-US" sz="4000" b="1" dirty="0">
                <a:latin typeface="Californian FB" panose="0207040306080B030204" pitchFamily="18" charset="0"/>
              </a:rPr>
              <a:t>@</a:t>
            </a:r>
            <a:r>
              <a:rPr lang="en-US" sz="4000" b="1" dirty="0" err="1">
                <a:latin typeface="Californian FB" panose="0207040306080B030204" pitchFamily="18" charset="0"/>
              </a:rPr>
              <a:t>hybridlib</a:t>
            </a:r>
            <a:endParaRPr lang="en-US" sz="4000" b="1" dirty="0">
              <a:latin typeface="Californian FB" panose="0207040306080B030204" pitchFamily="18" charset="0"/>
            </a:endParaRPr>
          </a:p>
          <a:p>
            <a:pPr algn="ctr"/>
            <a:r>
              <a:rPr lang="en-US" sz="4000" b="1" dirty="0">
                <a:latin typeface="Californian FB" panose="0207040306080B030204" pitchFamily="18" charset="0"/>
              </a:rPr>
              <a:t>Slides available at hybridlib.net</a:t>
            </a:r>
          </a:p>
          <a:p>
            <a:pPr algn="ctr"/>
            <a:r>
              <a:rPr lang="en-US" sz="4000" dirty="0"/>
              <a:t>goodreads.com/</a:t>
            </a:r>
            <a:r>
              <a:rPr lang="en-US" sz="4000" dirty="0" err="1"/>
              <a:t>erindowney</a:t>
            </a:r>
            <a:endParaRPr lang="en-US" sz="4000" dirty="0">
              <a:latin typeface="Californian FB" panose="0207040306080B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106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5434" y="6115015"/>
            <a:ext cx="620837" cy="622393"/>
          </a:xfrm>
          <a:prstGeom prst="rect">
            <a:avLst/>
          </a:prstGeom>
        </p:spPr>
      </p:pic>
      <p:pic>
        <p:nvPicPr>
          <p:cNvPr id="1030" name="Picture 6" descr="http://www.taotejen.com/wp-content/uploads/2014/06/Library-Journal-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4907" y="4519080"/>
            <a:ext cx="683433" cy="429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830" y="3638509"/>
            <a:ext cx="610441" cy="61223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1009808" y="5402210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fornian FB" panose="0207040306080B030204" pitchFamily="18" charset="0"/>
              </a:rPr>
              <a:t>Ages 10+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82391" y="262389"/>
            <a:ext cx="5549917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i="1" dirty="0">
                <a:latin typeface="Californian FB" panose="0207040306080B030204" pitchFamily="18" charset="0"/>
              </a:rPr>
              <a:t>Goodbye Stranger</a:t>
            </a:r>
          </a:p>
          <a:p>
            <a:r>
              <a:rPr lang="en-US" sz="4800" dirty="0">
                <a:latin typeface="Californian FB" panose="0207040306080B030204" pitchFamily="18" charset="0"/>
              </a:rPr>
              <a:t>Rebecca Stead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2"/>
          <a:stretch/>
        </p:blipFill>
        <p:spPr>
          <a:xfrm>
            <a:off x="4788940" y="5918801"/>
            <a:ext cx="1867161" cy="747765"/>
          </a:xfrm>
          <a:prstGeom prst="rect">
            <a:avLst/>
          </a:prstGeom>
        </p:spPr>
      </p:pic>
      <p:pic>
        <p:nvPicPr>
          <p:cNvPr id="18" name="Picture 8" descr="http://images.clipartpanda.com/gold-star-clipart-no-background-MiLL8zB9T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984" y="4469253"/>
            <a:ext cx="530225" cy="528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publishersweekly.com/images/logo-trans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8118" y="5216459"/>
            <a:ext cx="630222" cy="630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http://images.clipartpanda.com/gold-star-clipart-no-background-MiLL8zB9T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983" y="3692656"/>
            <a:ext cx="530225" cy="528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http://images.clipartpanda.com/gold-star-clipart-no-background-MiLL8zB9T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982" y="5245850"/>
            <a:ext cx="530225" cy="528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http://images.clipartpanda.com/gold-star-clipart-no-background-MiLL8zB9T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982" y="6137869"/>
            <a:ext cx="530225" cy="528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11009807" y="4630121"/>
            <a:ext cx="84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fornian FB" panose="0207040306080B030204" pitchFamily="18" charset="0"/>
              </a:rPr>
              <a:t>Gr. 6=9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1009807" y="3858032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fornian FB" panose="0207040306080B030204" pitchFamily="18" charset="0"/>
              </a:rPr>
              <a:t>Gr. 5-8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1009806" y="6297234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fornian FB" panose="0207040306080B030204" pitchFamily="18" charset="0"/>
              </a:rPr>
              <a:t>Ages 11-14</a:t>
            </a:r>
          </a:p>
        </p:txBody>
      </p:sp>
      <p:pic>
        <p:nvPicPr>
          <p:cNvPr id="8194" name="Picture 2" descr="https://oldfirehousebooksblog.files.wordpress.com/2015/08/91zi2taxljl.jpg?w=79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453838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08450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5434" y="6115015"/>
            <a:ext cx="620837" cy="622393"/>
          </a:xfrm>
          <a:prstGeom prst="rect">
            <a:avLst/>
          </a:prstGeom>
        </p:spPr>
      </p:pic>
      <p:pic>
        <p:nvPicPr>
          <p:cNvPr id="1030" name="Picture 6" descr="http://www.taotejen.com/wp-content/uploads/2014/06/Library-Journal-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4907" y="4519080"/>
            <a:ext cx="683433" cy="429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830" y="3638509"/>
            <a:ext cx="610441" cy="61223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1009808" y="5402210"/>
            <a:ext cx="989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fornian FB" panose="0207040306080B030204" pitchFamily="18" charset="0"/>
              </a:rPr>
              <a:t>Ages 12+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82391" y="262389"/>
            <a:ext cx="6361037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i="1" dirty="0">
                <a:latin typeface="Californian FB" panose="0207040306080B030204" pitchFamily="18" charset="0"/>
              </a:rPr>
              <a:t>The Stars Never Rise</a:t>
            </a:r>
          </a:p>
          <a:p>
            <a:r>
              <a:rPr lang="en-US" sz="4800" dirty="0">
                <a:latin typeface="Californian FB" panose="0207040306080B030204" pitchFamily="18" charset="0"/>
              </a:rPr>
              <a:t>Rachel Vincent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2"/>
          <a:stretch/>
        </p:blipFill>
        <p:spPr>
          <a:xfrm>
            <a:off x="4788940" y="5918801"/>
            <a:ext cx="1867161" cy="747765"/>
          </a:xfrm>
          <a:prstGeom prst="rect">
            <a:avLst/>
          </a:prstGeom>
        </p:spPr>
      </p:pic>
      <p:pic>
        <p:nvPicPr>
          <p:cNvPr id="4100" name="Picture 4" descr="http://www.publishersweekly.com/images/logo-trans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8118" y="5216459"/>
            <a:ext cx="630222" cy="630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11009807" y="4630121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fornian FB" panose="0207040306080B030204" pitchFamily="18" charset="0"/>
              </a:rPr>
              <a:t>Gr. 9+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1009807" y="3858032"/>
            <a:ext cx="923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fornian FB" panose="0207040306080B030204" pitchFamily="18" charset="0"/>
              </a:rPr>
              <a:t>Gr. 9-12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1009806" y="6297234"/>
            <a:ext cx="1148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fornian FB" panose="0207040306080B030204" pitchFamily="18" charset="0"/>
              </a:rPr>
              <a:t>Ages 12=18</a:t>
            </a:r>
          </a:p>
        </p:txBody>
      </p:sp>
      <p:pic>
        <p:nvPicPr>
          <p:cNvPr id="9218" name="Picture 2" descr="http://d.gr-assets.com/books/1420315185l/1778868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450462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04547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5434" y="6115015"/>
            <a:ext cx="620837" cy="622393"/>
          </a:xfrm>
          <a:prstGeom prst="rect">
            <a:avLst/>
          </a:prstGeom>
        </p:spPr>
      </p:pic>
      <p:pic>
        <p:nvPicPr>
          <p:cNvPr id="1030" name="Picture 6" descr="http://www.taotejen.com/wp-content/uploads/2014/06/Library-Journal-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4907" y="4519080"/>
            <a:ext cx="683433" cy="429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830" y="3638509"/>
            <a:ext cx="610441" cy="61223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1009808" y="5402210"/>
            <a:ext cx="995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fornian FB" panose="0207040306080B030204" pitchFamily="18" charset="0"/>
              </a:rPr>
              <a:t>Ages 14+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25045" y="272780"/>
            <a:ext cx="704071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i="1" dirty="0">
                <a:latin typeface="Californian FB" panose="0207040306080B030204" pitchFamily="18" charset="0"/>
              </a:rPr>
              <a:t>The Emperor of Any Place</a:t>
            </a:r>
          </a:p>
          <a:p>
            <a:r>
              <a:rPr lang="en-US" sz="4800" dirty="0">
                <a:latin typeface="Californian FB" panose="0207040306080B030204" pitchFamily="18" charset="0"/>
              </a:rPr>
              <a:t>Tim Wynne-Jones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2"/>
          <a:stretch/>
        </p:blipFill>
        <p:spPr>
          <a:xfrm>
            <a:off x="4788940" y="5918801"/>
            <a:ext cx="1867161" cy="747765"/>
          </a:xfrm>
          <a:prstGeom prst="rect">
            <a:avLst/>
          </a:prstGeom>
        </p:spPr>
      </p:pic>
      <p:pic>
        <p:nvPicPr>
          <p:cNvPr id="18" name="Picture 8" descr="http://images.clipartpanda.com/gold-star-clipart-no-background-MiLL8zB9T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984" y="4469253"/>
            <a:ext cx="530225" cy="528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publishersweekly.com/images/logo-trans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8118" y="5216459"/>
            <a:ext cx="630222" cy="630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http://images.clipartpanda.com/gold-star-clipart-no-background-MiLL8zB9T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983" y="3692656"/>
            <a:ext cx="530225" cy="528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http://images.clipartpanda.com/gold-star-clipart-no-background-MiLL8zB9T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982" y="5245850"/>
            <a:ext cx="530225" cy="528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http://images.clipartpanda.com/gold-star-clipart-no-background-MiLL8zB9T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982" y="6137869"/>
            <a:ext cx="530225" cy="528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11009807" y="4630121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fornian FB" panose="0207040306080B030204" pitchFamily="18" charset="0"/>
              </a:rPr>
              <a:t>Gr. 9+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1009807" y="3858032"/>
            <a:ext cx="923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fornian FB" panose="0207040306080B030204" pitchFamily="18" charset="0"/>
              </a:rPr>
              <a:t>Gr. 9-12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1009806" y="6297234"/>
            <a:ext cx="1127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fornian FB" panose="0207040306080B030204" pitchFamily="18" charset="0"/>
              </a:rPr>
              <a:t>Ages 13-17</a:t>
            </a:r>
          </a:p>
        </p:txBody>
      </p:sp>
      <p:pic>
        <p:nvPicPr>
          <p:cNvPr id="10242" name="Picture 2" descr="http://images.randomhouse.com/cover/978076366973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177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16220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5434" y="6115015"/>
            <a:ext cx="620837" cy="622393"/>
          </a:xfrm>
          <a:prstGeom prst="rect">
            <a:avLst/>
          </a:prstGeom>
        </p:spPr>
      </p:pic>
      <p:pic>
        <p:nvPicPr>
          <p:cNvPr id="1030" name="Picture 6" descr="http://www.taotejen.com/wp-content/uploads/2014/06/Library-Journal-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4907" y="4519080"/>
            <a:ext cx="683433" cy="429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830" y="3638509"/>
            <a:ext cx="610441" cy="61223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1009808" y="5402210"/>
            <a:ext cx="734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fornian FB" panose="0207040306080B030204" pitchFamily="18" charset="0"/>
              </a:rPr>
              <a:t>???????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25045" y="272780"/>
            <a:ext cx="679064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i="1" dirty="0">
                <a:latin typeface="Californian FB" panose="0207040306080B030204" pitchFamily="18" charset="0"/>
              </a:rPr>
              <a:t>Young Man with Camera</a:t>
            </a:r>
          </a:p>
          <a:p>
            <a:r>
              <a:rPr lang="en-US" sz="4800" dirty="0">
                <a:latin typeface="Californian FB" panose="0207040306080B030204" pitchFamily="18" charset="0"/>
              </a:rPr>
              <a:t>Emil Sher</a:t>
            </a:r>
          </a:p>
        </p:txBody>
      </p:sp>
      <p:pic>
        <p:nvPicPr>
          <p:cNvPr id="18" name="Picture 8" descr="http://images.clipartpanda.com/gold-star-clipart-no-background-MiLL8zB9T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984" y="4469253"/>
            <a:ext cx="530225" cy="528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publishersweekly.com/images/logo-trans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8118" y="5216459"/>
            <a:ext cx="630222" cy="630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http://images.clipartpanda.com/gold-star-clipart-no-background-MiLL8zB9T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983" y="3692656"/>
            <a:ext cx="530225" cy="528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http://images.clipartpanda.com/gold-star-clipart-no-background-MiLL8zB9T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982" y="5245850"/>
            <a:ext cx="530225" cy="528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http://images.clipartpanda.com/gold-star-clipart-no-background-MiLL8zB9T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982" y="6137869"/>
            <a:ext cx="530225" cy="528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11009807" y="4630121"/>
            <a:ext cx="760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fornian FB" panose="0207040306080B030204" pitchFamily="18" charset="0"/>
              </a:rPr>
              <a:t>Gr. 6+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1009807" y="3858032"/>
            <a:ext cx="734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fornian FB" panose="0207040306080B030204" pitchFamily="18" charset="0"/>
              </a:rPr>
              <a:t>???????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1009806" y="6297234"/>
            <a:ext cx="655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fornian FB" panose="0207040306080B030204" pitchFamily="18" charset="0"/>
              </a:rPr>
              <a:t>??????</a:t>
            </a:r>
          </a:p>
        </p:txBody>
      </p:sp>
      <p:pic>
        <p:nvPicPr>
          <p:cNvPr id="11266" name="Picture 2" descr="http://d.gr-assets.com/books/1423502794l/24891682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45334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044" y="4881733"/>
            <a:ext cx="1796537" cy="1784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9430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5434" y="6115015"/>
            <a:ext cx="620837" cy="622393"/>
          </a:xfrm>
          <a:prstGeom prst="rect">
            <a:avLst/>
          </a:prstGeom>
        </p:spPr>
      </p:pic>
      <p:pic>
        <p:nvPicPr>
          <p:cNvPr id="1030" name="Picture 6" descr="http://www.taotejen.com/wp-content/uploads/2014/06/Library-Journal-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4907" y="4519080"/>
            <a:ext cx="683433" cy="429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830" y="3638509"/>
            <a:ext cx="610441" cy="61223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1009808" y="5402210"/>
            <a:ext cx="734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fornian FB" panose="0207040306080B030204" pitchFamily="18" charset="0"/>
              </a:rPr>
              <a:t>???????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874138" y="135082"/>
            <a:ext cx="519084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i="1" dirty="0">
                <a:latin typeface="Californian FB" panose="0207040306080B030204" pitchFamily="18" charset="0"/>
              </a:rPr>
              <a:t>Seven Dead Pirates</a:t>
            </a:r>
          </a:p>
          <a:p>
            <a:r>
              <a:rPr lang="en-US" sz="4800" dirty="0">
                <a:latin typeface="Californian FB" panose="0207040306080B030204" pitchFamily="18" charset="0"/>
              </a:rPr>
              <a:t>Linda Bailey</a:t>
            </a:r>
          </a:p>
        </p:txBody>
      </p:sp>
      <p:pic>
        <p:nvPicPr>
          <p:cNvPr id="18" name="Picture 8" descr="http://images.clipartpanda.com/gold-star-clipart-no-background-MiLL8zB9T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984" y="4469253"/>
            <a:ext cx="530225" cy="528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publishersweekly.com/images/logo-trans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8118" y="5216459"/>
            <a:ext cx="630222" cy="630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http://images.clipartpanda.com/gold-star-clipart-no-background-MiLL8zB9T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983" y="3692656"/>
            <a:ext cx="530225" cy="528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http://images.clipartpanda.com/gold-star-clipart-no-background-MiLL8zB9T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982" y="5245850"/>
            <a:ext cx="530225" cy="528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http://images.clipartpanda.com/gold-star-clipart-no-background-MiLL8zB9T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982" y="6137869"/>
            <a:ext cx="530225" cy="528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11009807" y="4630121"/>
            <a:ext cx="837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fornian FB" panose="0207040306080B030204" pitchFamily="18" charset="0"/>
              </a:rPr>
              <a:t>Gr. 4-7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1009807" y="3858032"/>
            <a:ext cx="734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fornian FB" panose="0207040306080B030204" pitchFamily="18" charset="0"/>
              </a:rPr>
              <a:t>???????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1009806" y="6297234"/>
            <a:ext cx="1154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fornian FB" panose="0207040306080B030204" pitchFamily="18" charset="0"/>
              </a:rPr>
              <a:t>Ages 10=12</a:t>
            </a:r>
          </a:p>
        </p:txBody>
      </p:sp>
      <p:pic>
        <p:nvPicPr>
          <p:cNvPr id="12290" name="Picture 2" descr="https://danholstsoelberg.files.wordpress.com/2015/04/sevendeadpirates_bylindabailey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81"/>
          <a:stretch/>
        </p:blipFill>
        <p:spPr bwMode="auto">
          <a:xfrm>
            <a:off x="0" y="0"/>
            <a:ext cx="48741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22029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5434" y="6115015"/>
            <a:ext cx="620837" cy="622393"/>
          </a:xfrm>
          <a:prstGeom prst="rect">
            <a:avLst/>
          </a:prstGeom>
        </p:spPr>
      </p:pic>
      <p:pic>
        <p:nvPicPr>
          <p:cNvPr id="1030" name="Picture 6" descr="http://www.taotejen.com/wp-content/uploads/2014/06/Library-Journal-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4907" y="4519080"/>
            <a:ext cx="683433" cy="429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830" y="3638509"/>
            <a:ext cx="610441" cy="61223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1009808" y="5402210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fornian FB" panose="0207040306080B030204" pitchFamily="18" charset="0"/>
              </a:rPr>
              <a:t>Ages 8-12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437720" y="166255"/>
            <a:ext cx="342273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i="1" dirty="0">
                <a:latin typeface="Californian FB" panose="0207040306080B030204" pitchFamily="18" charset="0"/>
              </a:rPr>
              <a:t>Brilliant</a:t>
            </a:r>
          </a:p>
          <a:p>
            <a:r>
              <a:rPr lang="en-US" sz="4800" dirty="0">
                <a:latin typeface="Californian FB" panose="0207040306080B030204" pitchFamily="18" charset="0"/>
              </a:rPr>
              <a:t>Roddy Doyle</a:t>
            </a:r>
          </a:p>
        </p:txBody>
      </p:sp>
      <p:pic>
        <p:nvPicPr>
          <p:cNvPr id="4100" name="Picture 4" descr="http://www.publishersweekly.com/images/logo-trans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8118" y="5216459"/>
            <a:ext cx="630222" cy="630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http://images.clipartpanda.com/gold-star-clipart-no-background-MiLL8zB9T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982" y="6137869"/>
            <a:ext cx="530225" cy="528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11009807" y="4630121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fornian FB" panose="0207040306080B030204" pitchFamily="18" charset="0"/>
              </a:rPr>
              <a:t>Gr. 5-8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1009807" y="3858032"/>
            <a:ext cx="84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fornian FB" panose="0207040306080B030204" pitchFamily="18" charset="0"/>
              </a:rPr>
              <a:t>Gr. 4-6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1009806" y="6297234"/>
            <a:ext cx="655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fornian FB" panose="0207040306080B030204" pitchFamily="18" charset="0"/>
              </a:rPr>
              <a:t>??????</a:t>
            </a:r>
          </a:p>
        </p:txBody>
      </p:sp>
      <p:pic>
        <p:nvPicPr>
          <p:cNvPr id="13314" name="Picture 2" descr="http://d.gr-assets.com/books/1425594814l/23531315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1693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31825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9085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4688564" y="197758"/>
            <a:ext cx="504978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i="1" dirty="0" err="1">
                <a:latin typeface="Californian FB" panose="0207040306080B030204" pitchFamily="18" charset="0"/>
              </a:rPr>
              <a:t>Shadowshaper</a:t>
            </a:r>
            <a:endParaRPr lang="en-US" sz="5400" b="1" i="1" dirty="0">
              <a:latin typeface="Californian FB" panose="0207040306080B030204" pitchFamily="18" charset="0"/>
            </a:endParaRPr>
          </a:p>
          <a:p>
            <a:r>
              <a:rPr lang="en-US" sz="5400" dirty="0">
                <a:latin typeface="Californian FB" panose="0207040306080B030204" pitchFamily="18" charset="0"/>
              </a:rPr>
              <a:t>Daniel José Older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2"/>
          <a:stretch/>
        </p:blipFill>
        <p:spPr>
          <a:xfrm>
            <a:off x="4836190" y="5923351"/>
            <a:ext cx="1867161" cy="747765"/>
          </a:xfrm>
          <a:prstGeom prst="rect">
            <a:avLst/>
          </a:prstGeom>
        </p:spPr>
      </p:pic>
      <p:pic>
        <p:nvPicPr>
          <p:cNvPr id="4102" name="Picture 6" descr="https://thebookwars.files.wordpress.com/2015/06/shadowshaper_cov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208" y="0"/>
            <a:ext cx="47400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5434" y="6115015"/>
            <a:ext cx="620837" cy="622393"/>
          </a:xfrm>
          <a:prstGeom prst="rect">
            <a:avLst/>
          </a:prstGeom>
        </p:spPr>
      </p:pic>
      <p:pic>
        <p:nvPicPr>
          <p:cNvPr id="38" name="Picture 6" descr="http://www.taotejen.com/wp-content/uploads/2014/06/Library-Journal-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4907" y="4519080"/>
            <a:ext cx="683433" cy="429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830" y="3638509"/>
            <a:ext cx="610441" cy="612237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1009808" y="5402210"/>
            <a:ext cx="995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fornian FB" panose="0207040306080B030204" pitchFamily="18" charset="0"/>
              </a:rPr>
              <a:t>Ages 14+</a:t>
            </a:r>
          </a:p>
        </p:txBody>
      </p:sp>
      <p:pic>
        <p:nvPicPr>
          <p:cNvPr id="41" name="Picture 8" descr="http://images.clipartpanda.com/gold-star-clipart-no-background-MiLL8zB9T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984" y="4469253"/>
            <a:ext cx="530225" cy="528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" descr="http://www.publishersweekly.com/images/logo-trans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8118" y="5216459"/>
            <a:ext cx="630222" cy="630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8" descr="http://images.clipartpanda.com/gold-star-clipart-no-background-MiLL8zB9T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983" y="3692656"/>
            <a:ext cx="530225" cy="528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8" descr="http://images.clipartpanda.com/gold-star-clipart-no-background-MiLL8zB9T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982" y="5245850"/>
            <a:ext cx="530225" cy="528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8" descr="http://images.clipartpanda.com/gold-star-clipart-no-background-MiLL8zB9T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982" y="6137869"/>
            <a:ext cx="530225" cy="528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/>
          <p:cNvSpPr txBox="1"/>
          <p:nvPr/>
        </p:nvSpPr>
        <p:spPr>
          <a:xfrm>
            <a:off x="11009807" y="4630121"/>
            <a:ext cx="747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fornian FB" panose="0207040306080B030204" pitchFamily="18" charset="0"/>
              </a:rPr>
              <a:t>Gr. 7+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1009807" y="3858032"/>
            <a:ext cx="883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fornian FB" panose="0207040306080B030204" pitchFamily="18" charset="0"/>
              </a:rPr>
              <a:t>Gr. 8-11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1009806" y="6297234"/>
            <a:ext cx="1154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fornian FB" panose="0207040306080B030204" pitchFamily="18" charset="0"/>
              </a:rPr>
              <a:t>Ages 14-18</a:t>
            </a:r>
          </a:p>
        </p:txBody>
      </p:sp>
    </p:spTree>
    <p:extLst>
      <p:ext uri="{BB962C8B-B14F-4D97-AF65-F5344CB8AC3E}">
        <p14:creationId xmlns:p14="http://schemas.microsoft.com/office/powerpoint/2010/main" val="41640341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billkonigsberg.files.wordpress.com/2014/10/porcupine-cover.jpg?w=6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450462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688564" y="197758"/>
            <a:ext cx="716895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i="1" dirty="0">
                <a:latin typeface="Californian FB" panose="0207040306080B030204" pitchFamily="18" charset="0"/>
              </a:rPr>
              <a:t>The Porcupine of Truth</a:t>
            </a:r>
          </a:p>
          <a:p>
            <a:r>
              <a:rPr lang="en-US" sz="5400" dirty="0">
                <a:latin typeface="Californian FB" panose="0207040306080B030204" pitchFamily="18" charset="0"/>
              </a:rPr>
              <a:t>Bill Konigsberg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564" y="5187705"/>
            <a:ext cx="1489203" cy="14788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2"/>
          <a:stretch/>
        </p:blipFill>
        <p:spPr>
          <a:xfrm>
            <a:off x="6286447" y="5846681"/>
            <a:ext cx="1867161" cy="74776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5434" y="6115015"/>
            <a:ext cx="620837" cy="622393"/>
          </a:xfrm>
          <a:prstGeom prst="rect">
            <a:avLst/>
          </a:prstGeom>
        </p:spPr>
      </p:pic>
      <p:pic>
        <p:nvPicPr>
          <p:cNvPr id="15" name="Picture 6" descr="http://www.taotejen.com/wp-content/uploads/2014/06/Library-Journal-Log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4907" y="4519080"/>
            <a:ext cx="683433" cy="429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830" y="3638509"/>
            <a:ext cx="610441" cy="612237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1009808" y="5402210"/>
            <a:ext cx="995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fornian FB" panose="0207040306080B030204" pitchFamily="18" charset="0"/>
              </a:rPr>
              <a:t>Ages 14+</a:t>
            </a:r>
          </a:p>
        </p:txBody>
      </p:sp>
      <p:pic>
        <p:nvPicPr>
          <p:cNvPr id="27" name="Picture 8" descr="http://images.clipartpanda.com/gold-star-clipart-no-background-MiLL8zB9T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984" y="4469253"/>
            <a:ext cx="530225" cy="528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http://www.publishersweekly.com/images/logo-trans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8118" y="5216459"/>
            <a:ext cx="630222" cy="630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8" descr="http://images.clipartpanda.com/gold-star-clipart-no-background-MiLL8zB9T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983" y="3692656"/>
            <a:ext cx="530225" cy="528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11009806" y="4578793"/>
            <a:ext cx="811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fornian FB" panose="0207040306080B030204" pitchFamily="18" charset="0"/>
              </a:rPr>
              <a:t>Gr. 9+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1009807" y="3858032"/>
            <a:ext cx="923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fornian FB" panose="0207040306080B030204" pitchFamily="18" charset="0"/>
              </a:rPr>
              <a:t>Gr. 9-12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1009806" y="6297234"/>
            <a:ext cx="1154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fornian FB" panose="0207040306080B030204" pitchFamily="18" charset="0"/>
              </a:rPr>
              <a:t>Ages 14-18</a:t>
            </a:r>
          </a:p>
        </p:txBody>
      </p:sp>
    </p:spTree>
    <p:extLst>
      <p:ext uri="{BB962C8B-B14F-4D97-AF65-F5344CB8AC3E}">
        <p14:creationId xmlns:p14="http://schemas.microsoft.com/office/powerpoint/2010/main" val="3130743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4688564" y="197758"/>
            <a:ext cx="346601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i="1" dirty="0">
                <a:latin typeface="Californian FB" panose="0207040306080B030204" pitchFamily="18" charset="0"/>
              </a:rPr>
              <a:t>Bone Gap</a:t>
            </a:r>
          </a:p>
          <a:p>
            <a:r>
              <a:rPr lang="en-US" sz="5400" dirty="0">
                <a:latin typeface="Californian FB" panose="0207040306080B030204" pitchFamily="18" charset="0"/>
              </a:rPr>
              <a:t>Laura Ruby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2"/>
          <a:stretch/>
        </p:blipFill>
        <p:spPr>
          <a:xfrm>
            <a:off x="4688564" y="5918801"/>
            <a:ext cx="1867161" cy="747765"/>
          </a:xfrm>
          <a:prstGeom prst="rect">
            <a:avLst/>
          </a:prstGeom>
        </p:spPr>
      </p:pic>
      <p:pic>
        <p:nvPicPr>
          <p:cNvPr id="3074" name="Picture 2" descr="http://static.harpercollins.com/harperimages/isbn/large/5/97800623176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1316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5434" y="6115015"/>
            <a:ext cx="620837" cy="622393"/>
          </a:xfrm>
          <a:prstGeom prst="rect">
            <a:avLst/>
          </a:prstGeom>
        </p:spPr>
      </p:pic>
      <p:pic>
        <p:nvPicPr>
          <p:cNvPr id="14" name="Picture 6" descr="http://www.taotejen.com/wp-content/uploads/2014/06/Library-Journal-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4907" y="4519080"/>
            <a:ext cx="683433" cy="429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830" y="3638509"/>
            <a:ext cx="610441" cy="61223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1009808" y="5402210"/>
            <a:ext cx="995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fornian FB" panose="0207040306080B030204" pitchFamily="18" charset="0"/>
              </a:rPr>
              <a:t>Ages 14+</a:t>
            </a:r>
          </a:p>
        </p:txBody>
      </p:sp>
      <p:pic>
        <p:nvPicPr>
          <p:cNvPr id="27" name="Picture 4" descr="http://www.publishersweekly.com/images/logo-trans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8118" y="5216459"/>
            <a:ext cx="630222" cy="630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8" descr="http://images.clipartpanda.com/gold-star-clipart-no-background-MiLL8zB9T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983" y="3692656"/>
            <a:ext cx="530225" cy="528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8" descr="http://images.clipartpanda.com/gold-star-clipart-no-background-MiLL8zB9T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982" y="5245850"/>
            <a:ext cx="530225" cy="528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8" descr="http://images.clipartpanda.com/gold-star-clipart-no-background-MiLL8zB9T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982" y="6137869"/>
            <a:ext cx="530225" cy="528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11009807" y="4630121"/>
            <a:ext cx="84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fornian FB" panose="0207040306080B030204" pitchFamily="18" charset="0"/>
              </a:rPr>
              <a:t>Gr. 10+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009807" y="3858032"/>
            <a:ext cx="923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fornian FB" panose="0207040306080B030204" pitchFamily="18" charset="0"/>
              </a:rPr>
              <a:t>Gr. 9-12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1009806" y="6297234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fornian FB" panose="0207040306080B030204" pitchFamily="18" charset="0"/>
              </a:rPr>
              <a:t>Ages 13+</a:t>
            </a:r>
          </a:p>
        </p:txBody>
      </p:sp>
    </p:spTree>
    <p:extLst>
      <p:ext uri="{BB962C8B-B14F-4D97-AF65-F5344CB8AC3E}">
        <p14:creationId xmlns:p14="http://schemas.microsoft.com/office/powerpoint/2010/main" val="17728270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4628404" y="197758"/>
            <a:ext cx="758412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i="1" dirty="0">
                <a:latin typeface="Californian FB" panose="0207040306080B030204" pitchFamily="18" charset="0"/>
              </a:rPr>
              <a:t>The Boy in the Black Suit</a:t>
            </a:r>
          </a:p>
          <a:p>
            <a:r>
              <a:rPr lang="en-US" sz="5400" dirty="0">
                <a:latin typeface="Californian FB" panose="0207040306080B030204" pitchFamily="18" charset="0"/>
              </a:rPr>
              <a:t>Jason Reynolds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2"/>
          <a:stretch/>
        </p:blipFill>
        <p:spPr>
          <a:xfrm>
            <a:off x="4788940" y="5918801"/>
            <a:ext cx="1867161" cy="747765"/>
          </a:xfrm>
          <a:prstGeom prst="rect">
            <a:avLst/>
          </a:prstGeom>
        </p:spPr>
      </p:pic>
      <p:pic>
        <p:nvPicPr>
          <p:cNvPr id="5122" name="Picture 2" descr="http://d28hgpri8am2if.cloudfront.net/book_images/onix/cvr9781442459502/the-boy-in-the-black-suit-9781442459502_h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453838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5434" y="6115015"/>
            <a:ext cx="620837" cy="622393"/>
          </a:xfrm>
          <a:prstGeom prst="rect">
            <a:avLst/>
          </a:prstGeom>
        </p:spPr>
      </p:pic>
      <p:pic>
        <p:nvPicPr>
          <p:cNvPr id="31" name="Picture 6" descr="http://www.taotejen.com/wp-content/uploads/2014/06/Library-Journal-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4907" y="4519080"/>
            <a:ext cx="683433" cy="429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830" y="3638509"/>
            <a:ext cx="610441" cy="612237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11009808" y="5402210"/>
            <a:ext cx="989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fornian FB" panose="0207040306080B030204" pitchFamily="18" charset="0"/>
              </a:rPr>
              <a:t>Ages 12+</a:t>
            </a:r>
          </a:p>
        </p:txBody>
      </p:sp>
      <p:pic>
        <p:nvPicPr>
          <p:cNvPr id="35" name="Picture 4" descr="http://www.publishersweekly.com/images/logo-trans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8118" y="5216459"/>
            <a:ext cx="630222" cy="630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11009807" y="4630121"/>
            <a:ext cx="747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fornian FB" panose="0207040306080B030204" pitchFamily="18" charset="0"/>
              </a:rPr>
              <a:t>Gr. 7+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1009807" y="3884419"/>
            <a:ext cx="920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fornian FB" panose="0207040306080B030204" pitchFamily="18" charset="0"/>
              </a:rPr>
              <a:t>Gr. 8-12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1101178" y="6368076"/>
            <a:ext cx="1111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fornian FB" panose="0207040306080B030204" pitchFamily="18" charset="0"/>
              </a:rPr>
              <a:t>Ages 11-18</a:t>
            </a:r>
          </a:p>
        </p:txBody>
      </p:sp>
    </p:spTree>
    <p:extLst>
      <p:ext uri="{BB962C8B-B14F-4D97-AF65-F5344CB8AC3E}">
        <p14:creationId xmlns:p14="http://schemas.microsoft.com/office/powerpoint/2010/main" val="6635486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5434" y="6115015"/>
            <a:ext cx="620837" cy="622393"/>
          </a:xfrm>
          <a:prstGeom prst="rect">
            <a:avLst/>
          </a:prstGeom>
        </p:spPr>
      </p:pic>
      <p:pic>
        <p:nvPicPr>
          <p:cNvPr id="1030" name="Picture 6" descr="http://www.taotejen.com/wp-content/uploads/2014/06/Library-Journal-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4907" y="4519080"/>
            <a:ext cx="683433" cy="429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830" y="3638509"/>
            <a:ext cx="610441" cy="61223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1009808" y="5402210"/>
            <a:ext cx="995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fornian FB" panose="0207040306080B030204" pitchFamily="18" charset="0"/>
              </a:rPr>
              <a:t>Ages 14+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28404" y="197758"/>
            <a:ext cx="508664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i="1" dirty="0">
                <a:latin typeface="Californian FB" panose="0207040306080B030204" pitchFamily="18" charset="0"/>
              </a:rPr>
              <a:t>Challenger Deep</a:t>
            </a:r>
          </a:p>
          <a:p>
            <a:r>
              <a:rPr lang="en-US" sz="5400" dirty="0">
                <a:latin typeface="Californian FB" panose="0207040306080B030204" pitchFamily="18" charset="0"/>
              </a:rPr>
              <a:t>Neal </a:t>
            </a:r>
            <a:r>
              <a:rPr lang="en-US" sz="5400" dirty="0" err="1">
                <a:latin typeface="Californian FB" panose="0207040306080B030204" pitchFamily="18" charset="0"/>
              </a:rPr>
              <a:t>Shusterman</a:t>
            </a:r>
            <a:endParaRPr lang="en-US" sz="5400" dirty="0">
              <a:latin typeface="Californian FB" panose="0207040306080B03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2"/>
          <a:stretch/>
        </p:blipFill>
        <p:spPr>
          <a:xfrm>
            <a:off x="4788940" y="5918801"/>
            <a:ext cx="1867161" cy="747765"/>
          </a:xfrm>
          <a:prstGeom prst="rect">
            <a:avLst/>
          </a:prstGeom>
        </p:spPr>
      </p:pic>
      <p:pic>
        <p:nvPicPr>
          <p:cNvPr id="18" name="Picture 8" descr="http://images.clipartpanda.com/gold-star-clipart-no-background-MiLL8zB9T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984" y="4469253"/>
            <a:ext cx="530225" cy="528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publishersweekly.com/images/logo-trans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8118" y="5216459"/>
            <a:ext cx="630222" cy="630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http://images.clipartpanda.com/gold-star-clipart-no-background-MiLL8zB9T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983" y="3692656"/>
            <a:ext cx="530225" cy="528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http://images.clipartpanda.com/gold-star-clipart-no-background-MiLL8zB9T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982" y="5245850"/>
            <a:ext cx="530225" cy="528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http://images.clipartpanda.com/gold-star-clipart-no-background-MiLL8zB9T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982" y="6137869"/>
            <a:ext cx="530225" cy="528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11009807" y="4630121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fornian FB" panose="0207040306080B030204" pitchFamily="18" charset="0"/>
              </a:rPr>
              <a:t>Gr. 9+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1009807" y="3858032"/>
            <a:ext cx="923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fornian FB" panose="0207040306080B030204" pitchFamily="18" charset="0"/>
              </a:rPr>
              <a:t>Gr. 9-12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1009806" y="6297234"/>
            <a:ext cx="995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fornian FB" panose="0207040306080B030204" pitchFamily="18" charset="0"/>
              </a:rPr>
              <a:t>Ages 14+</a:t>
            </a:r>
          </a:p>
        </p:txBody>
      </p:sp>
      <p:pic>
        <p:nvPicPr>
          <p:cNvPr id="6146" name="Picture 2" descr="http://ecx.images-amazon.com/images/I/514FiYcuzvL._SX329_BO1,204,203,200_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376"/>
            <a:ext cx="4561945" cy="687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71731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5434" y="6115015"/>
            <a:ext cx="620837" cy="622393"/>
          </a:xfrm>
          <a:prstGeom prst="rect">
            <a:avLst/>
          </a:prstGeom>
        </p:spPr>
      </p:pic>
      <p:pic>
        <p:nvPicPr>
          <p:cNvPr id="1030" name="Picture 6" descr="http://www.taotejen.com/wp-content/uploads/2014/06/Library-Journal-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4907" y="4519080"/>
            <a:ext cx="683433" cy="429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830" y="3638509"/>
            <a:ext cx="610441" cy="61223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1009808" y="5402210"/>
            <a:ext cx="1072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fornian FB" panose="0207040306080B030204" pitchFamily="18" charset="0"/>
              </a:rPr>
              <a:t>Ages 9-12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28404" y="197758"/>
            <a:ext cx="515718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i="1" dirty="0">
                <a:latin typeface="Californian FB" panose="0207040306080B030204" pitchFamily="18" charset="0"/>
              </a:rPr>
              <a:t>Roller Girl</a:t>
            </a:r>
          </a:p>
          <a:p>
            <a:r>
              <a:rPr lang="en-US" sz="5400" dirty="0">
                <a:latin typeface="Californian FB" panose="0207040306080B030204" pitchFamily="18" charset="0"/>
              </a:rPr>
              <a:t>Victoria Jamieson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2"/>
          <a:stretch/>
        </p:blipFill>
        <p:spPr>
          <a:xfrm>
            <a:off x="4788940" y="5918801"/>
            <a:ext cx="1867161" cy="747765"/>
          </a:xfrm>
          <a:prstGeom prst="rect">
            <a:avLst/>
          </a:prstGeom>
        </p:spPr>
      </p:pic>
      <p:pic>
        <p:nvPicPr>
          <p:cNvPr id="18" name="Picture 8" descr="http://images.clipartpanda.com/gold-star-clipart-no-background-MiLL8zB9T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984" y="4469253"/>
            <a:ext cx="530225" cy="528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publishersweekly.com/images/logo-trans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8118" y="5216459"/>
            <a:ext cx="630222" cy="630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http://images.clipartpanda.com/gold-star-clipart-no-background-MiLL8zB9T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982" y="5245850"/>
            <a:ext cx="530225" cy="528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http://images.clipartpanda.com/gold-star-clipart-no-background-MiLL8zB9T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982" y="6137869"/>
            <a:ext cx="530225" cy="528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11009807" y="4630121"/>
            <a:ext cx="848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fornian FB" panose="0207040306080B030204" pitchFamily="18" charset="0"/>
              </a:rPr>
              <a:t>Gr. 4-8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1009807" y="3858032"/>
            <a:ext cx="848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fornian FB" panose="0207040306080B030204" pitchFamily="18" charset="0"/>
              </a:rPr>
              <a:t>Gr. 4-8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1009806" y="6297234"/>
            <a:ext cx="1063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fornian FB" panose="0207040306080B030204" pitchFamily="18" charset="0"/>
              </a:rPr>
              <a:t>Ages 9-13</a:t>
            </a:r>
          </a:p>
        </p:txBody>
      </p:sp>
      <p:pic>
        <p:nvPicPr>
          <p:cNvPr id="7170" name="Picture 2" descr="http://prodimage.images-bn.com/pimages/9780803740167_p0_v3_s1200x630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456359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30362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5434" y="6115015"/>
            <a:ext cx="620837" cy="622393"/>
          </a:xfrm>
          <a:prstGeom prst="rect">
            <a:avLst/>
          </a:prstGeom>
        </p:spPr>
      </p:pic>
      <p:pic>
        <p:nvPicPr>
          <p:cNvPr id="1030" name="Picture 6" descr="http://www.taotejen.com/wp-content/uploads/2014/06/Library-Journal-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4907" y="4519080"/>
            <a:ext cx="683433" cy="429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830" y="3638509"/>
            <a:ext cx="610441" cy="61223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1009808" y="5402210"/>
            <a:ext cx="995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fornian FB" panose="0207040306080B030204" pitchFamily="18" charset="0"/>
              </a:rPr>
              <a:t>Ages 14+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28404" y="197758"/>
            <a:ext cx="734688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i="1" dirty="0">
                <a:latin typeface="Californian FB" panose="0207040306080B030204" pitchFamily="18" charset="0"/>
              </a:rPr>
              <a:t>Simon vs. the Homo Sapiens Agenda</a:t>
            </a:r>
          </a:p>
          <a:p>
            <a:r>
              <a:rPr lang="en-US" sz="5400" dirty="0">
                <a:latin typeface="Californian FB" panose="0207040306080B030204" pitchFamily="18" charset="0"/>
              </a:rPr>
              <a:t>Becky </a:t>
            </a:r>
            <a:r>
              <a:rPr lang="en-US" sz="5400" dirty="0" err="1">
                <a:latin typeface="Californian FB" panose="0207040306080B030204" pitchFamily="18" charset="0"/>
              </a:rPr>
              <a:t>Albertalli</a:t>
            </a:r>
            <a:endParaRPr lang="en-US" sz="5400" dirty="0">
              <a:latin typeface="Californian FB" panose="0207040306080B03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2"/>
          <a:stretch/>
        </p:blipFill>
        <p:spPr>
          <a:xfrm>
            <a:off x="4788940" y="5918801"/>
            <a:ext cx="1867161" cy="747765"/>
          </a:xfrm>
          <a:prstGeom prst="rect">
            <a:avLst/>
          </a:prstGeom>
        </p:spPr>
      </p:pic>
      <p:pic>
        <p:nvPicPr>
          <p:cNvPr id="4100" name="Picture 4" descr="http://www.publishersweekly.com/images/logo-trans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8118" y="5216459"/>
            <a:ext cx="630222" cy="630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http://images.clipartpanda.com/gold-star-clipart-no-background-MiLL8zB9T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983" y="3692656"/>
            <a:ext cx="530225" cy="528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http://images.clipartpanda.com/gold-star-clipart-no-background-MiLL8zB9T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982" y="5245850"/>
            <a:ext cx="530225" cy="528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http://images.clipartpanda.com/gold-star-clipart-no-background-MiLL8zB9T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982" y="6137869"/>
            <a:ext cx="530225" cy="528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11009807" y="4630121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fornian FB" panose="0207040306080B030204" pitchFamily="18" charset="0"/>
              </a:rPr>
              <a:t>Gr. 8+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1009807" y="3858032"/>
            <a:ext cx="883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fornian FB" panose="0207040306080B030204" pitchFamily="18" charset="0"/>
              </a:rPr>
              <a:t>Gr. 8-11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1009806" y="6297234"/>
            <a:ext cx="1148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fornian FB" panose="0207040306080B030204" pitchFamily="18" charset="0"/>
              </a:rPr>
              <a:t>Ages 12-18</a:t>
            </a:r>
          </a:p>
        </p:txBody>
      </p:sp>
      <p:pic>
        <p:nvPicPr>
          <p:cNvPr id="8194" name="Picture 2" descr="http://contentcafe2.btol.com/ContentCafe/jacket.aspx?UserID=ebsco-test&amp;Password=ebsco-test&amp;Return=T&amp;Type=M&amp;Value=978006234867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45338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78270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TM04033929[[fn=Slate]]</Template>
  <TotalTime>5937</TotalTime>
  <Words>419</Words>
  <Application>Microsoft Office PowerPoint</Application>
  <PresentationFormat>Widescreen</PresentationFormat>
  <Paragraphs>146</Paragraphs>
  <Slides>26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Slate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City of Wichita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Howerton, Erin</dc:creator>
  <cp:lastModifiedBy>Velazquez, Barbara</cp:lastModifiedBy>
  <cp:revision>33</cp:revision>
  <dcterms:created xsi:type="dcterms:W3CDTF">2016-02-12T18:47:06Z</dcterms:created>
  <dcterms:modified xsi:type="dcterms:W3CDTF">2016-03-10T02:53:43Z</dcterms:modified>
</cp:coreProperties>
</file>